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comments/comment4.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Proxima Nova" panose="02000506030000020004" pitchFamily="2"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Light" panose="020F0302020204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jMH9rgMxj/IXrV4o+gxytdqNxk6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ojet Datascientes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509F17-6A84-45C6-8062-A9FC350E2260}">
  <a:tblStyle styleId="{27509F17-6A84-45C6-8062-A9FC350E226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snapToObjects="1">
      <p:cViewPr varScale="1">
        <p:scale>
          <a:sx n="107" d="100"/>
          <a:sy n="107"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ffice User" userId="0434c4fa-2018-497e-bcd0-3fa9bfe45b74" providerId="ADAL" clId="{16795E0B-D11D-D044-B372-5E2F4545D2C3}"/>
    <pc:docChg chg="custSel modSld">
      <pc:chgData name="Office User" userId="0434c4fa-2018-497e-bcd0-3fa9bfe45b74" providerId="ADAL" clId="{16795E0B-D11D-D044-B372-5E2F4545D2C3}" dt="2021-11-04T14:56:20.940" v="239" actId="313"/>
      <pc:docMkLst>
        <pc:docMk/>
      </pc:docMkLst>
      <pc:sldChg chg="modSp mod">
        <pc:chgData name="Office User" userId="0434c4fa-2018-497e-bcd0-3fa9bfe45b74" providerId="ADAL" clId="{16795E0B-D11D-D044-B372-5E2F4545D2C3}" dt="2021-11-04T14:04:13.117" v="2" actId="113"/>
        <pc:sldMkLst>
          <pc:docMk/>
          <pc:sldMk cId="0" sldId="285"/>
        </pc:sldMkLst>
        <pc:spChg chg="mod">
          <ac:chgData name="Office User" userId="0434c4fa-2018-497e-bcd0-3fa9bfe45b74" providerId="ADAL" clId="{16795E0B-D11D-D044-B372-5E2F4545D2C3}" dt="2021-11-04T14:04:13.117" v="2" actId="113"/>
          <ac:spMkLst>
            <pc:docMk/>
            <pc:sldMk cId="0" sldId="285"/>
            <ac:spMk id="403" creationId="{00000000-0000-0000-0000-000000000000}"/>
          </ac:spMkLst>
        </pc:spChg>
      </pc:sldChg>
      <pc:sldChg chg="modSp mod">
        <pc:chgData name="Office User" userId="0434c4fa-2018-497e-bcd0-3fa9bfe45b74" providerId="ADAL" clId="{16795E0B-D11D-D044-B372-5E2F4545D2C3}" dt="2021-11-04T14:55:32.652" v="224" actId="403"/>
        <pc:sldMkLst>
          <pc:docMk/>
          <pc:sldMk cId="0" sldId="291"/>
        </pc:sldMkLst>
        <pc:spChg chg="mod">
          <ac:chgData name="Office User" userId="0434c4fa-2018-497e-bcd0-3fa9bfe45b74" providerId="ADAL" clId="{16795E0B-D11D-D044-B372-5E2F4545D2C3}" dt="2021-11-04T14:55:32.652" v="224" actId="403"/>
          <ac:spMkLst>
            <pc:docMk/>
            <pc:sldMk cId="0" sldId="291"/>
            <ac:spMk id="510" creationId="{00000000-0000-0000-0000-000000000000}"/>
          </ac:spMkLst>
        </pc:spChg>
      </pc:sldChg>
      <pc:sldChg chg="modSp mod">
        <pc:chgData name="Office User" userId="0434c4fa-2018-497e-bcd0-3fa9bfe45b74" providerId="ADAL" clId="{16795E0B-D11D-D044-B372-5E2F4545D2C3}" dt="2021-11-04T14:56:20.940" v="239" actId="313"/>
        <pc:sldMkLst>
          <pc:docMk/>
          <pc:sldMk cId="0" sldId="299"/>
        </pc:sldMkLst>
        <pc:spChg chg="mod">
          <ac:chgData name="Office User" userId="0434c4fa-2018-497e-bcd0-3fa9bfe45b74" providerId="ADAL" clId="{16795E0B-D11D-D044-B372-5E2F4545D2C3}" dt="2021-11-04T14:56:20.940" v="239" actId="313"/>
          <ac:spMkLst>
            <pc:docMk/>
            <pc:sldMk cId="0" sldId="299"/>
            <ac:spMk id="594"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1-11-02T21:14:36.879" idx="1">
    <p:pos x="6000" y="0"/>
    <p:text>j'avais mis ces 2 graphes pour illustration rapide mais l'essentiel est dit dans le texte donc je pensais que ce n'était pas grave si on ne voyait pas tout. Comme on a déjà plein d'info je ne développerai pas ds les détails.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ZzDi5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02T21:18:19.655" idx="2">
    <p:pos x="6000" y="0"/>
    <p:text>je préfère la slide précédente. ce qui est dit ici peut être dit rapidement à l'oral donc je garderais seulement la précédente (Caro)</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ZzDi5Y"/>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1-11-02T21:19:40.058" idx="3">
    <p:pos x="6000" y="0"/>
    <p:text>d'accord avec la reco (caro)</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ZzDi5c"/>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1-11-02T21:24:41.541" idx="4">
    <p:pos x="6000" y="0"/>
    <p:text>le screen shot du code suffit peut-être et on met le détail en annexe?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ZzDi5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ff77354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eff77354b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geff77354b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1e63ff96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f1e63ff96a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1" name="Google Shape;181;gf1e63ff96a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1e63ff96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f1e63ff96a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f1e63ff96a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ff88e075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eff88e0756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3" name="Google Shape;213;geff88e0756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1e63ff96a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f1e63ff96a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4" name="Google Shape;224;gf1e63ff96a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1e63ff96a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f1e63ff96a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4" name="Google Shape;234;gf1e63ff96a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f1e63ff96a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f1e63ff96a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gf1e63ff96a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1e63ff96a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f1e63ff96a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6" name="Google Shape;256;gf1e63ff96a_0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1e63ff96a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f1e63ff96a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f1e63ff96a_0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1e63ff96a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f1e63ff96a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7" name="Google Shape;277;gf1e63ff96a_0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1e63ff96a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f1e63ff96a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8" name="Google Shape;288;gf1e63ff96a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6ed015bb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f6ed015bb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8" name="Google Shape;298;gf6ed015bb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0" name="Google Shape;31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f6ed015bb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f6ed015bb3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6" name="Google Shape;316;gf6ed015bb3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6ed015bb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f6ed015bb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1" name="Google Shape;331;gf6ed015bb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6ed015bb3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f6ed015bb3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2" name="Google Shape;342;gf6ed015bb3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6ed015bb3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f6ed015bb3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6" name="Google Shape;356;gf6ed015bb3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6ed015bb3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f6ed015bb3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0" name="Google Shape;370;gf6ed015bb3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6ed015bb3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f6ed015bb3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1" name="Google Shape;381;gf6ed015bb3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8174e55a3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gf8174e55a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8174e55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gf8174e55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8174e55a3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f8174e55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8174e55a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gf8174e55a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8174e55a3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f8174e55a3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gf8174e55a3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f8174e55a3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f8174e55a3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f8174e55a3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f8174e55a3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f8174e55a3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f8174e55a3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b7feea11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gfb7feea1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b729e4e4f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fb729e4e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b729e4e4f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fb729e4e4f_0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gfb729e4e4f_0_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ff88e075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eff88e0756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7" name="Google Shape;117;geff88e0756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fb729e4e4f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fb729e4e4f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7" name="Google Shape;557;gfb729e4e4f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b729e4e4f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fb729e4e4f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gfb729e4e4f_0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b729e4e4f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fb729e4e4f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gfb729e4e4f_0_5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d447bc749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gfd447bc74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d447bc749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fd447bc74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a:solidFill>
                  <a:schemeClr val="dk1"/>
                </a:solidFill>
                <a:latin typeface="Arial"/>
                <a:ea typeface="Arial"/>
                <a:cs typeface="Arial"/>
                <a:sym typeface="Arial"/>
              </a:rPr>
              <a:t>* Acc : is the proportion of the correct results obtained by a classifier.</a:t>
            </a:r>
            <a:br>
              <a:rPr lang="fr-FR"/>
            </a:br>
            <a:r>
              <a:rPr lang="fr-FR" sz="1200" b="0" i="0" u="none" strike="noStrike">
                <a:solidFill>
                  <a:schemeClr val="dk1"/>
                </a:solidFill>
                <a:latin typeface="Arial"/>
                <a:ea typeface="Arial"/>
                <a:cs typeface="Arial"/>
                <a:sym typeface="Arial"/>
              </a:rPr>
              <a:t>* precision : the ability of the classifier not to label as positive a sample that is negative</a:t>
            </a:r>
            <a:br>
              <a:rPr lang="fr-FR"/>
            </a:br>
            <a:r>
              <a:rPr lang="fr-FR" sz="1200" b="0" i="0" u="none" strike="noStrike">
                <a:solidFill>
                  <a:schemeClr val="dk1"/>
                </a:solidFill>
                <a:latin typeface="Arial"/>
                <a:ea typeface="Arial"/>
                <a:cs typeface="Arial"/>
                <a:sym typeface="Arial"/>
              </a:rPr>
              <a:t>* Recall: from all the positive examples, how much the classifier has qualified as correct fractions : the ability of the classifier to find all the positive samples</a:t>
            </a:r>
            <a:br>
              <a:rPr lang="fr-FR"/>
            </a:br>
            <a:r>
              <a:rPr lang="fr-FR" sz="1200" b="0" i="0" u="none" strike="noStrike">
                <a:solidFill>
                  <a:schemeClr val="dk1"/>
                </a:solidFill>
                <a:latin typeface="Arial"/>
                <a:ea typeface="Arial"/>
                <a:cs typeface="Arial"/>
                <a:sym typeface="Arial"/>
              </a:rPr>
              <a:t>* f1-sco: the harmonic mean of precision and reminder</a:t>
            </a:r>
            <a:endParaRPr/>
          </a:p>
        </p:txBody>
      </p:sp>
      <p:sp>
        <p:nvSpPr>
          <p:cNvPr id="614" name="Google Shape;61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rgbClr val="000000"/>
                </a:solidFill>
                <a:latin typeface="Arial"/>
                <a:ea typeface="Arial"/>
                <a:cs typeface="Arial"/>
                <a:sym typeface="Arial"/>
              </a:rPr>
              <a:t>46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fr-FR" sz="1200" b="0" i="0" u="none" strike="noStrike">
                <a:solidFill>
                  <a:schemeClr val="dk1"/>
                </a:solidFill>
                <a:latin typeface="Arial"/>
                <a:ea typeface="Arial"/>
                <a:cs typeface="Arial"/>
                <a:sym typeface="Arial"/>
              </a:rPr>
              <a:t>when AUC is 0.5, it means model has no class separation capacity whatsoever</a:t>
            </a:r>
            <a:endParaRPr/>
          </a:p>
          <a:p>
            <a:pPr marL="0" lvl="0" indent="0" algn="l" rtl="0">
              <a:lnSpc>
                <a:spcPct val="100000"/>
              </a:lnSpc>
              <a:spcBef>
                <a:spcPts val="0"/>
              </a:spcBef>
              <a:spcAft>
                <a:spcPts val="0"/>
              </a:spcAft>
              <a:buSzPts val="1400"/>
              <a:buNone/>
            </a:pPr>
            <a:endParaRPr/>
          </a:p>
        </p:txBody>
      </p:sp>
      <p:sp>
        <p:nvSpPr>
          <p:cNvPr id="628" name="Google Shape;62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rgbClr val="000000"/>
                </a:solidFill>
                <a:latin typeface="Arial"/>
                <a:ea typeface="Arial"/>
                <a:cs typeface="Arial"/>
                <a:sym typeface="Arial"/>
              </a:rPr>
              <a:t>47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ff88e075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eff88e0756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9" name="Google Shape;129;geff88e0756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5ab0218e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f5ab0218e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9" name="Google Shape;139;gf5ab0218e2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1e63ff96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f1e63ff96a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9" name="Google Shape;149;gf1e63ff96a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1e63ff96a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f1e63ff96a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9" name="Google Shape;159;gf1e63ff96a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1e63ff96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f1e63ff96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0" name="Google Shape;170;gf1e63ff96a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qua_Title only">
  <p:cSld name="Aqua_Title only">
    <p:spTree>
      <p:nvGrpSpPr>
        <p:cNvPr id="1" name="Shape 15"/>
        <p:cNvGrpSpPr/>
        <p:nvPr/>
      </p:nvGrpSpPr>
      <p:grpSpPr>
        <a:xfrm>
          <a:off x="0" y="0"/>
          <a:ext cx="0" cy="0"/>
          <a:chOff x="0" y="0"/>
          <a:chExt cx="0" cy="0"/>
        </a:xfrm>
      </p:grpSpPr>
      <p:sp>
        <p:nvSpPr>
          <p:cNvPr id="16" name="Google Shape;1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9"/>
        <p:cNvGrpSpPr/>
        <p:nvPr/>
      </p:nvGrpSpPr>
      <p:grpSpPr>
        <a:xfrm>
          <a:off x="0" y="0"/>
          <a:ext cx="0" cy="0"/>
          <a:chOff x="0" y="0"/>
          <a:chExt cx="0" cy="0"/>
        </a:xfrm>
      </p:grpSpPr>
      <p:sp>
        <p:nvSpPr>
          <p:cNvPr id="70" name="Google Shape;70;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19"/>
        <p:cNvGrpSpPr/>
        <p:nvPr/>
      </p:nvGrpSpPr>
      <p:grpSpPr>
        <a:xfrm>
          <a:off x="0" y="0"/>
          <a:ext cx="0" cy="0"/>
          <a:chOff x="0" y="0"/>
          <a:chExt cx="0" cy="0"/>
        </a:xfrm>
      </p:grpSpPr>
      <p:sp>
        <p:nvSpPr>
          <p:cNvPr id="20" name="Google Shape;20;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5"/>
        <p:cNvGrpSpPr/>
        <p:nvPr/>
      </p:nvGrpSpPr>
      <p:grpSpPr>
        <a:xfrm>
          <a:off x="0" y="0"/>
          <a:ext cx="0" cy="0"/>
          <a:chOff x="0" y="0"/>
          <a:chExt cx="0" cy="0"/>
        </a:xfrm>
      </p:grpSpPr>
      <p:sp>
        <p:nvSpPr>
          <p:cNvPr id="26" name="Google Shape;2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a:spLocks noGrp="1"/>
          </p:cNvSpPr>
          <p:nvPr>
            <p:ph type="pic" idx="2"/>
          </p:nvPr>
        </p:nvSpPr>
        <p:spPr>
          <a:xfrm>
            <a:off x="5183188" y="987425"/>
            <a:ext cx="6172200" cy="4873625"/>
          </a:xfrm>
          <a:prstGeom prst="rect">
            <a:avLst/>
          </a:prstGeom>
          <a:noFill/>
          <a:ln>
            <a:noFill/>
          </a:ln>
        </p:spPr>
      </p:sp>
      <p:sp>
        <p:nvSpPr>
          <p:cNvPr id="40" name="Google Shape;40;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5"/>
        <p:cNvGrpSpPr/>
        <p:nvPr/>
      </p:nvGrpSpPr>
      <p:grpSpPr>
        <a:xfrm>
          <a:off x="0" y="0"/>
          <a:ext cx="0" cy="0"/>
          <a:chOff x="0" y="0"/>
          <a:chExt cx="0" cy="0"/>
        </a:xfrm>
      </p:grpSpPr>
      <p:sp>
        <p:nvSpPr>
          <p:cNvPr id="66" name="Google Shape;6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1.pn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comments" Target="../comments/comment3.xm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public.opendatasoft.com/explore/dataset/airbnb-listings/table/?flg=fr&amp;disjunctive.host_verifications&amp;disjunctive.amenities&amp;disjunctive.feature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comments" Target="../comments/comment4.xml"/><Relationship Id="rId5" Type="http://schemas.openxmlformats.org/officeDocument/2006/relationships/image" Target="../media/image4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hyperlink" Target="https://share.streamlit.io/valentingoudey/airbnb/main/test.py"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geff77354bc_0_0"/>
          <p:cNvPicPr preferRelativeResize="0"/>
          <p:nvPr/>
        </p:nvPicPr>
        <p:blipFill rotWithShape="1">
          <a:blip r:embed="rId3">
            <a:alphaModFix/>
          </a:blip>
          <a:srcRect/>
          <a:stretch/>
        </p:blipFill>
        <p:spPr>
          <a:xfrm>
            <a:off x="4498559" y="4968802"/>
            <a:ext cx="3194893" cy="1489880"/>
          </a:xfrm>
          <a:prstGeom prst="rect">
            <a:avLst/>
          </a:prstGeom>
          <a:noFill/>
          <a:ln>
            <a:noFill/>
          </a:ln>
        </p:spPr>
      </p:pic>
      <p:sp>
        <p:nvSpPr>
          <p:cNvPr id="94" name="Google Shape;94;geff77354bc_0_0"/>
          <p:cNvSpPr txBox="1"/>
          <p:nvPr/>
        </p:nvSpPr>
        <p:spPr>
          <a:xfrm>
            <a:off x="2778148" y="608294"/>
            <a:ext cx="6635700" cy="984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rgbClr val="283583"/>
                </a:solidFill>
                <a:latin typeface="Proxima Nova"/>
                <a:ea typeface="Proxima Nova"/>
                <a:cs typeface="Proxima Nova"/>
                <a:sym typeface="Proxima Nova"/>
              </a:rPr>
              <a:t>Soutenance Projet </a:t>
            </a:r>
            <a:endParaRPr sz="3200" b="1" i="0" u="none" strike="noStrike" cap="none">
              <a:solidFill>
                <a:srgbClr val="283583"/>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rgbClr val="283583"/>
                </a:solidFill>
                <a:latin typeface="Proxima Nova"/>
                <a:ea typeface="Proxima Nova"/>
                <a:cs typeface="Proxima Nova"/>
                <a:sym typeface="Proxima Nova"/>
              </a:rPr>
              <a:t>Formation Continue DA - Avril 2021</a:t>
            </a:r>
            <a:endParaRPr sz="2000" b="1" i="0" u="none" strike="noStrike" cap="none">
              <a:solidFill>
                <a:srgbClr val="283583"/>
              </a:solidFill>
              <a:latin typeface="Proxima Nova"/>
              <a:ea typeface="Proxima Nova"/>
              <a:cs typeface="Proxima Nova"/>
              <a:sym typeface="Proxima Nova"/>
            </a:endParaRPr>
          </a:p>
        </p:txBody>
      </p:sp>
      <p:sp>
        <p:nvSpPr>
          <p:cNvPr id="95" name="Google Shape;95;geff77354bc_0_0"/>
          <p:cNvSpPr/>
          <p:nvPr/>
        </p:nvSpPr>
        <p:spPr>
          <a:xfrm>
            <a:off x="5090646" y="1828076"/>
            <a:ext cx="1626900" cy="375600"/>
          </a:xfrm>
          <a:prstGeom prst="rect">
            <a:avLst/>
          </a:prstGeom>
          <a:solidFill>
            <a:srgbClr val="CAE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6" name="Google Shape;96;geff77354bc_0_0"/>
          <p:cNvSpPr txBox="1"/>
          <p:nvPr/>
        </p:nvSpPr>
        <p:spPr>
          <a:xfrm>
            <a:off x="5138400" y="1878574"/>
            <a:ext cx="1643400" cy="375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600" b="1" i="0" u="none" strike="noStrike" cap="none">
                <a:solidFill>
                  <a:srgbClr val="000000"/>
                </a:solidFill>
                <a:latin typeface="Proxima Nova"/>
                <a:ea typeface="Proxima Nova"/>
                <a:cs typeface="Proxima Nova"/>
                <a:sym typeface="Proxima Nova"/>
              </a:rPr>
              <a:t>04/11/2021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2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2400" b="1" i="0" u="none" strike="noStrike" cap="none">
              <a:solidFill>
                <a:srgbClr val="000000"/>
              </a:solidFill>
              <a:latin typeface="Proxima Nova"/>
              <a:ea typeface="Proxima Nova"/>
              <a:cs typeface="Proxima Nova"/>
              <a:sym typeface="Proxima Nova"/>
            </a:endParaRPr>
          </a:p>
        </p:txBody>
      </p:sp>
      <p:sp>
        <p:nvSpPr>
          <p:cNvPr id="97" name="Google Shape;97;geff77354bc_0_0"/>
          <p:cNvSpPr txBox="1"/>
          <p:nvPr/>
        </p:nvSpPr>
        <p:spPr>
          <a:xfrm>
            <a:off x="730776" y="2512150"/>
            <a:ext cx="10526700" cy="307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3900" b="1">
                <a:solidFill>
                  <a:srgbClr val="40E5BF"/>
                </a:solidFill>
                <a:latin typeface="Proxima Nova"/>
                <a:ea typeface="Proxima Nova"/>
                <a:cs typeface="Proxima Nova"/>
                <a:sym typeface="Proxima Nova"/>
              </a:rPr>
              <a:t>Projet </a:t>
            </a:r>
            <a:r>
              <a:rPr lang="fr-FR" sz="3900" b="1" i="0" u="none" strike="noStrike" cap="none">
                <a:solidFill>
                  <a:srgbClr val="40E5BF"/>
                </a:solidFill>
                <a:latin typeface="Proxima Nova"/>
                <a:ea typeface="Proxima Nova"/>
                <a:cs typeface="Proxima Nova"/>
                <a:sym typeface="Proxima Nova"/>
              </a:rPr>
              <a:t>Airbnb</a:t>
            </a:r>
            <a:endParaRPr sz="3900" b="1" i="0" u="none" strike="noStrike" cap="none">
              <a:solidFill>
                <a:srgbClr val="091158"/>
              </a:solidFill>
              <a:latin typeface="Proxima Nova"/>
              <a:ea typeface="Proxima Nova"/>
              <a:cs typeface="Proxima Nova"/>
              <a:sym typeface="Proxima Nova"/>
            </a:endParaRPr>
          </a:p>
        </p:txBody>
      </p:sp>
      <p:pic>
        <p:nvPicPr>
          <p:cNvPr id="99" name="Google Shape;99;geff77354bc_0_0"/>
          <p:cNvPicPr preferRelativeResize="0"/>
          <p:nvPr/>
        </p:nvPicPr>
        <p:blipFill rotWithShape="1">
          <a:blip r:embed="rId4">
            <a:alphaModFix/>
          </a:blip>
          <a:srcRect t="29477" b="29161"/>
          <a:stretch/>
        </p:blipFill>
        <p:spPr>
          <a:xfrm>
            <a:off x="4666175" y="3581950"/>
            <a:ext cx="2476500" cy="98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f1e63ff96a_0_77"/>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84" name="Google Shape;184;gf1e63ff96a_0_77"/>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85" name="Google Shape;185;gf1e63ff96a_0_77"/>
          <p:cNvSpPr txBox="1"/>
          <p:nvPr/>
        </p:nvSpPr>
        <p:spPr>
          <a:xfrm>
            <a:off x="440675" y="1303950"/>
            <a:ext cx="109314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Corrélations entre les variables notes pour chaque ville</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86" name="Google Shape;186;gf1e63ff96a_0_77"/>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pic>
        <p:nvPicPr>
          <p:cNvPr id="187" name="Google Shape;187;gf1e63ff96a_0_77"/>
          <p:cNvPicPr preferRelativeResize="0"/>
          <p:nvPr/>
        </p:nvPicPr>
        <p:blipFill rotWithShape="1">
          <a:blip r:embed="rId5">
            <a:alphaModFix/>
          </a:blip>
          <a:srcRect/>
          <a:stretch/>
        </p:blipFill>
        <p:spPr>
          <a:xfrm>
            <a:off x="304800" y="1852650"/>
            <a:ext cx="10225500" cy="4105698"/>
          </a:xfrm>
          <a:prstGeom prst="rect">
            <a:avLst/>
          </a:prstGeom>
          <a:noFill/>
          <a:ln>
            <a:noFill/>
          </a:ln>
        </p:spPr>
      </p:pic>
      <p:sp>
        <p:nvSpPr>
          <p:cNvPr id="188" name="Google Shape;188;gf1e63ff96a_0_77"/>
          <p:cNvSpPr txBox="1"/>
          <p:nvPr/>
        </p:nvSpPr>
        <p:spPr>
          <a:xfrm>
            <a:off x="516875" y="6007000"/>
            <a:ext cx="99000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highlight>
                  <a:srgbClr val="FFFFFF"/>
                </a:highlight>
                <a:latin typeface="Proxima Nova"/>
                <a:ea typeface="Proxima Nova"/>
                <a:cs typeface="Proxima Nova"/>
                <a:sym typeface="Proxima Nova"/>
              </a:rPr>
              <a:t>Les corrélations entre les variables dans une ville comme Paris ou Londres ne changent quasiment pas par rapport au dataset complet incluant Paris et Londres.</a:t>
            </a:r>
            <a:endParaRPr sz="17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gf1e63ff96a_0_58"/>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95" name="Google Shape;195;gf1e63ff96a_0_58"/>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96" name="Google Shape;196;gf1e63ff96a_0_58"/>
          <p:cNvSpPr txBox="1"/>
          <p:nvPr/>
        </p:nvSpPr>
        <p:spPr>
          <a:xfrm>
            <a:off x="440675" y="1303950"/>
            <a:ext cx="79578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Exploration des variables catégorielles  </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pic>
        <p:nvPicPr>
          <p:cNvPr id="197" name="Google Shape;197;gf1e63ff96a_0_58"/>
          <p:cNvPicPr preferRelativeResize="0"/>
          <p:nvPr/>
        </p:nvPicPr>
        <p:blipFill rotWithShape="1">
          <a:blip r:embed="rId5">
            <a:alphaModFix/>
          </a:blip>
          <a:srcRect/>
          <a:stretch/>
        </p:blipFill>
        <p:spPr>
          <a:xfrm>
            <a:off x="320175" y="1937825"/>
            <a:ext cx="11551645" cy="3193928"/>
          </a:xfrm>
          <a:prstGeom prst="rect">
            <a:avLst/>
          </a:prstGeom>
          <a:noFill/>
          <a:ln>
            <a:noFill/>
          </a:ln>
        </p:spPr>
      </p:pic>
      <p:sp>
        <p:nvSpPr>
          <p:cNvPr id="198" name="Google Shape;198;gf1e63ff96a_0_58"/>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sp>
        <p:nvSpPr>
          <p:cNvPr id="199" name="Google Shape;199;gf1e63ff96a_0_58"/>
          <p:cNvSpPr txBox="1"/>
          <p:nvPr/>
        </p:nvSpPr>
        <p:spPr>
          <a:xfrm>
            <a:off x="0" y="5334000"/>
            <a:ext cx="11807100" cy="7473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r>
              <a:rPr lang="fr-FR" sz="1700">
                <a:solidFill>
                  <a:srgbClr val="212121"/>
                </a:solidFill>
                <a:highlight>
                  <a:schemeClr val="lt1"/>
                </a:highlight>
                <a:latin typeface="Proxima Nova"/>
                <a:ea typeface="Proxima Nova"/>
                <a:cs typeface="Proxima Nova"/>
                <a:sym typeface="Proxima Nova"/>
              </a:rPr>
              <a:t>Beaucoup de variables catégorielles sont remplies librement et manuellement par les propriétaires et sont donc toutes différentes. Il conviendra donc de faire du text mining pour les analyser ultérieurement.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eff88e0756_0_1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16" name="Google Shape;216;geff88e0756_0_1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17" name="Google Shape;217;geff88e0756_0_11"/>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pic>
        <p:nvPicPr>
          <p:cNvPr id="218" name="Google Shape;218;geff88e0756_0_11"/>
          <p:cNvPicPr preferRelativeResize="0"/>
          <p:nvPr/>
        </p:nvPicPr>
        <p:blipFill rotWithShape="1">
          <a:blip r:embed="rId5">
            <a:alphaModFix/>
          </a:blip>
          <a:srcRect/>
          <a:stretch/>
        </p:blipFill>
        <p:spPr>
          <a:xfrm>
            <a:off x="152400" y="1732700"/>
            <a:ext cx="11887198" cy="3830074"/>
          </a:xfrm>
          <a:prstGeom prst="rect">
            <a:avLst/>
          </a:prstGeom>
          <a:noFill/>
          <a:ln>
            <a:noFill/>
          </a:ln>
        </p:spPr>
      </p:pic>
      <p:sp>
        <p:nvSpPr>
          <p:cNvPr id="219" name="Google Shape;219;geff88e0756_0_11"/>
          <p:cNvSpPr txBox="1"/>
          <p:nvPr/>
        </p:nvSpPr>
        <p:spPr>
          <a:xfrm>
            <a:off x="566300" y="5570025"/>
            <a:ext cx="11444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highlight>
                  <a:srgbClr val="FFFFFF"/>
                </a:highlight>
                <a:latin typeface="Proxima Nova"/>
                <a:ea typeface="Proxima Nova"/>
                <a:cs typeface="Proxima Nova"/>
                <a:sym typeface="Proxima Nova"/>
              </a:rPr>
              <a:t>On obtient 33 quartiers différents à Londres &amp; 20 à Paris. Certains quartiers londoniens sont difficiles à distinguer </a:t>
            </a:r>
            <a:endParaRPr sz="1700" b="0" i="0" u="none" strike="noStrike" cap="none">
              <a:solidFill>
                <a:srgbClr val="000000"/>
              </a:solidFill>
              <a:latin typeface="Proxima Nova"/>
              <a:ea typeface="Proxima Nova"/>
              <a:cs typeface="Proxima Nova"/>
              <a:sym typeface="Proxima Nova"/>
            </a:endParaRPr>
          </a:p>
        </p:txBody>
      </p:sp>
      <p:sp>
        <p:nvSpPr>
          <p:cNvPr id="220" name="Google Shape;220;geff88e0756_0_11"/>
          <p:cNvSpPr txBox="1"/>
          <p:nvPr/>
        </p:nvSpPr>
        <p:spPr>
          <a:xfrm>
            <a:off x="373800" y="11410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Représentation géographique des logements par quartiers</a:t>
            </a:r>
            <a:r>
              <a:rPr lang="fr-FR" sz="2400" b="0" i="0" u="none" strike="noStrike" cap="none">
                <a:solidFill>
                  <a:srgbClr val="40E5BF"/>
                </a:solidFill>
                <a:highlight>
                  <a:srgbClr val="FFFFFF"/>
                </a:highlight>
                <a:latin typeface="Proxima Nova"/>
                <a:ea typeface="Proxima Nova"/>
                <a:cs typeface="Proxima Nova"/>
                <a:sym typeface="Proxima Nova"/>
              </a:rPr>
              <a:t> </a:t>
            </a:r>
            <a:endParaRPr sz="2400" b="0" i="0" u="none" strike="noStrike" cap="none">
              <a:solidFill>
                <a:srgbClr val="40E5B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f1e63ff96a_0_10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27" name="Google Shape;227;gf1e63ff96a_0_10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28" name="Google Shape;228;gf1e63ff96a_0_101"/>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29" name="Google Shape;229;gf1e63ff96a_0_101"/>
          <p:cNvSpPr txBox="1"/>
          <p:nvPr/>
        </p:nvSpPr>
        <p:spPr>
          <a:xfrm>
            <a:off x="373800" y="11410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Nombre de logements par quartiers</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pic>
        <p:nvPicPr>
          <p:cNvPr id="230" name="Google Shape;230;gf1e63ff96a_0_101"/>
          <p:cNvPicPr preferRelativeResize="0"/>
          <p:nvPr/>
        </p:nvPicPr>
        <p:blipFill rotWithShape="1">
          <a:blip r:embed="rId5">
            <a:alphaModFix/>
          </a:blip>
          <a:srcRect/>
          <a:stretch/>
        </p:blipFill>
        <p:spPr>
          <a:xfrm>
            <a:off x="152400" y="1910100"/>
            <a:ext cx="11887201" cy="37236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f1e63ff96a_0_112"/>
          <p:cNvPicPr preferRelativeResize="0"/>
          <p:nvPr/>
        </p:nvPicPr>
        <p:blipFill rotWithShape="1">
          <a:blip r:embed="rId3">
            <a:alphaModFix/>
          </a:blip>
          <a:srcRect/>
          <a:stretch/>
        </p:blipFill>
        <p:spPr>
          <a:xfrm>
            <a:off x="5590600" y="1628125"/>
            <a:ext cx="5492351" cy="4858099"/>
          </a:xfrm>
          <a:prstGeom prst="rect">
            <a:avLst/>
          </a:prstGeom>
          <a:noFill/>
          <a:ln>
            <a:noFill/>
          </a:ln>
        </p:spPr>
      </p:pic>
      <p:pic>
        <p:nvPicPr>
          <p:cNvPr id="237" name="Google Shape;237;gf1e63ff96a_0_112"/>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238" name="Google Shape;238;gf1e63ff96a_0_112"/>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sp>
        <p:nvSpPr>
          <p:cNvPr id="239" name="Google Shape;239;gf1e63ff96a_0_112"/>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40" name="Google Shape;240;gf1e63ff96a_0_112"/>
          <p:cNvSpPr txBox="1"/>
          <p:nvPr/>
        </p:nvSpPr>
        <p:spPr>
          <a:xfrm>
            <a:off x="373800" y="11410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Pourcentage de logements par quartiers</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sp>
        <p:nvSpPr>
          <p:cNvPr id="241" name="Google Shape;241;gf1e63ff96a_0_112"/>
          <p:cNvSpPr txBox="1"/>
          <p:nvPr/>
        </p:nvSpPr>
        <p:spPr>
          <a:xfrm>
            <a:off x="133975" y="2405950"/>
            <a:ext cx="5036400" cy="376350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Deux quartiers sortent du lot: Montmartre, quartier très touristique mais pas hyper central, et Popincourt, quartier branché et festif, qui à eux deux, détiennent 21,2% des biens Airbnb proposés à Paris</a:t>
            </a:r>
            <a:endParaRPr sz="1700" b="0" i="0" u="none" strike="noStrike" cap="none">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Viennent ensuite Vaugirard et Entrepot avec 14,23% à eux deux</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4 / 20 quartiers parisiens détiennent 35,43% des biens airbnb</a:t>
            </a:r>
            <a:endParaRPr sz="1700" b="0" i="0" u="none" strike="noStrike" cap="none">
              <a:solidFill>
                <a:srgbClr val="212121"/>
              </a:solidFill>
              <a:highlight>
                <a:srgbClr val="FFFFFF"/>
              </a:highlight>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gf1e63ff96a_0_125"/>
          <p:cNvPicPr preferRelativeResize="0"/>
          <p:nvPr/>
        </p:nvPicPr>
        <p:blipFill rotWithShape="1">
          <a:blip r:embed="rId3">
            <a:alphaModFix/>
          </a:blip>
          <a:srcRect/>
          <a:stretch/>
        </p:blipFill>
        <p:spPr>
          <a:xfrm>
            <a:off x="6205850" y="1141000"/>
            <a:ext cx="5802801" cy="5483699"/>
          </a:xfrm>
          <a:prstGeom prst="rect">
            <a:avLst/>
          </a:prstGeom>
          <a:noFill/>
          <a:ln>
            <a:noFill/>
          </a:ln>
        </p:spPr>
      </p:pic>
      <p:pic>
        <p:nvPicPr>
          <p:cNvPr id="248" name="Google Shape;248;gf1e63ff96a_0_125"/>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249" name="Google Shape;249;gf1e63ff96a_0_125"/>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sp>
        <p:nvSpPr>
          <p:cNvPr id="250" name="Google Shape;250;gf1e63ff96a_0_125"/>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51" name="Google Shape;251;gf1e63ff96a_0_125"/>
          <p:cNvSpPr txBox="1"/>
          <p:nvPr/>
        </p:nvSpPr>
        <p:spPr>
          <a:xfrm>
            <a:off x="373800" y="11410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Pourcentage de logements par quartiers</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sp>
        <p:nvSpPr>
          <p:cNvPr id="252" name="Google Shape;252;gf1e63ff96a_0_125"/>
          <p:cNvSpPr txBox="1"/>
          <p:nvPr/>
        </p:nvSpPr>
        <p:spPr>
          <a:xfrm>
            <a:off x="133975" y="2405950"/>
            <a:ext cx="5036400" cy="286050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10 / 26 quartiers londoniens détiennent 80% des logements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Westminster, très central et touristique, est le quartier avec le plus de logements</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Viennent ensuite, Tower Hamlets puis Hackney, voisinage très en vogue et festif</a:t>
            </a:r>
            <a:endParaRPr sz="1700" b="0" i="0" u="none" strike="noStrike" cap="none">
              <a:solidFill>
                <a:srgbClr val="212121"/>
              </a:solidFill>
              <a:highlight>
                <a:srgbClr val="FFFFFF"/>
              </a:highlight>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f1e63ff96a_0_147"/>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59" name="Google Shape;259;gf1e63ff96a_0_147"/>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60" name="Google Shape;260;gf1e63ff96a_0_147"/>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61" name="Google Shape;261;gf1e63ff96a_0_147"/>
          <p:cNvSpPr txBox="1"/>
          <p:nvPr/>
        </p:nvSpPr>
        <p:spPr>
          <a:xfrm>
            <a:off x="405150" y="5408575"/>
            <a:ext cx="11549100" cy="747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600"/>
              </a:spcBef>
              <a:spcAft>
                <a:spcPts val="500"/>
              </a:spcAft>
              <a:buClr>
                <a:srgbClr val="000000"/>
              </a:buClr>
              <a:buSzPts val="1700"/>
              <a:buFont typeface="Arial"/>
              <a:buNone/>
            </a:pPr>
            <a:r>
              <a:rPr lang="fr-FR" sz="1700" b="0" i="0" u="none" strike="noStrike" cap="none">
                <a:solidFill>
                  <a:srgbClr val="212121"/>
                </a:solidFill>
                <a:highlight>
                  <a:srgbClr val="FFFFFF"/>
                </a:highlight>
                <a:latin typeface="Proxima Nova"/>
                <a:ea typeface="Proxima Nova"/>
                <a:cs typeface="Proxima Nova"/>
                <a:sym typeface="Proxima Nova"/>
              </a:rPr>
              <a:t>Grande majorité de logements entiers à Paris vs Londres avec une proportion nettement supérieure à Paris de chambres privatives dans des logements habités.</a:t>
            </a:r>
            <a:endParaRPr sz="1700" b="0" i="0" u="none" strike="noStrike" cap="none">
              <a:solidFill>
                <a:srgbClr val="212121"/>
              </a:solidFill>
              <a:highlight>
                <a:srgbClr val="FFFFFF"/>
              </a:highlight>
              <a:latin typeface="Proxima Nova"/>
              <a:ea typeface="Proxima Nova"/>
              <a:cs typeface="Proxima Nova"/>
              <a:sym typeface="Proxima Nova"/>
            </a:endParaRPr>
          </a:p>
        </p:txBody>
      </p:sp>
      <p:pic>
        <p:nvPicPr>
          <p:cNvPr id="262" name="Google Shape;262;gf1e63ff96a_0_147"/>
          <p:cNvPicPr preferRelativeResize="0"/>
          <p:nvPr/>
        </p:nvPicPr>
        <p:blipFill rotWithShape="1">
          <a:blip r:embed="rId5">
            <a:alphaModFix/>
          </a:blip>
          <a:srcRect/>
          <a:stretch/>
        </p:blipFill>
        <p:spPr>
          <a:xfrm>
            <a:off x="1682650" y="1577275"/>
            <a:ext cx="8985600" cy="3907500"/>
          </a:xfrm>
          <a:prstGeom prst="rect">
            <a:avLst/>
          </a:prstGeom>
          <a:noFill/>
          <a:ln>
            <a:noFill/>
          </a:ln>
        </p:spPr>
      </p:pic>
      <p:sp>
        <p:nvSpPr>
          <p:cNvPr id="263" name="Google Shape;263;gf1e63ff96a_0_147"/>
          <p:cNvSpPr txBox="1"/>
          <p:nvPr/>
        </p:nvSpPr>
        <p:spPr>
          <a:xfrm>
            <a:off x="373800" y="10648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Logements entiers vs chambres privatives </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f1e63ff96a_0_136"/>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70" name="Google Shape;270;gf1e63ff96a_0_136"/>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71" name="Google Shape;271;gf1e63ff96a_0_136"/>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72" name="Google Shape;272;gf1e63ff96a_0_136"/>
          <p:cNvSpPr txBox="1"/>
          <p:nvPr/>
        </p:nvSpPr>
        <p:spPr>
          <a:xfrm>
            <a:off x="373800" y="10648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Logements entiers vs chambres privatives </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pic>
        <p:nvPicPr>
          <p:cNvPr id="273" name="Google Shape;273;gf1e63ff96a_0_136"/>
          <p:cNvPicPr preferRelativeResize="0"/>
          <p:nvPr/>
        </p:nvPicPr>
        <p:blipFill rotWithShape="1">
          <a:blip r:embed="rId5">
            <a:alphaModFix/>
          </a:blip>
          <a:srcRect/>
          <a:stretch/>
        </p:blipFill>
        <p:spPr>
          <a:xfrm>
            <a:off x="-8837" y="1989750"/>
            <a:ext cx="12057275" cy="38298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f1e63ff96a_0_158"/>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80" name="Google Shape;280;gf1e63ff96a_0_158"/>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81" name="Google Shape;281;gf1e63ff96a_0_158"/>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82" name="Google Shape;282;gf1e63ff96a_0_158"/>
          <p:cNvSpPr txBox="1"/>
          <p:nvPr/>
        </p:nvSpPr>
        <p:spPr>
          <a:xfrm>
            <a:off x="174125" y="1819425"/>
            <a:ext cx="5103300" cy="28605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600"/>
              </a:spcBef>
              <a:spcAft>
                <a:spcPts val="0"/>
              </a:spcAft>
              <a:buClr>
                <a:srgbClr val="000000"/>
              </a:buClr>
              <a:buSzPts val="1700"/>
              <a:buFont typeface="Arial"/>
              <a:buNone/>
            </a:pPr>
            <a:r>
              <a:rPr lang="fr-FR" sz="1700" b="0" i="0" u="none" strike="noStrike" cap="none">
                <a:solidFill>
                  <a:srgbClr val="212121"/>
                </a:solidFill>
                <a:highlight>
                  <a:srgbClr val="FFFFFF"/>
                </a:highlight>
                <a:latin typeface="Proxima Nova"/>
                <a:ea typeface="Proxima Nova"/>
                <a:cs typeface="Proxima Nova"/>
                <a:sym typeface="Proxima Nova"/>
              </a:rPr>
              <a:t>Explications possibles de ces résultats: </a:t>
            </a:r>
            <a:endParaRPr sz="1700" b="0" i="0" u="none" strike="noStrike" cap="none">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Prix de l’immobilier plus élevé à Londres qu’à Paris</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6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60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Londres ville avec beaucoup plus de maisons que Paris, faite de nombreux studios et petits appartements.</a:t>
            </a:r>
            <a:endParaRPr sz="1700" b="0" i="0" u="none" strike="noStrike" cap="none">
              <a:solidFill>
                <a:srgbClr val="212121"/>
              </a:solidFill>
              <a:highlight>
                <a:srgbClr val="FFFFFF"/>
              </a:highlight>
              <a:latin typeface="Proxima Nova"/>
              <a:ea typeface="Proxima Nova"/>
              <a:cs typeface="Proxima Nova"/>
              <a:sym typeface="Proxima Nova"/>
            </a:endParaRPr>
          </a:p>
        </p:txBody>
      </p:sp>
      <p:pic>
        <p:nvPicPr>
          <p:cNvPr id="283" name="Google Shape;283;gf1e63ff96a_0_158"/>
          <p:cNvPicPr preferRelativeResize="0"/>
          <p:nvPr/>
        </p:nvPicPr>
        <p:blipFill rotWithShape="1">
          <a:blip r:embed="rId5">
            <a:alphaModFix/>
          </a:blip>
          <a:srcRect/>
          <a:stretch/>
        </p:blipFill>
        <p:spPr>
          <a:xfrm>
            <a:off x="5525779" y="1725250"/>
            <a:ext cx="6485446" cy="4281750"/>
          </a:xfrm>
          <a:prstGeom prst="rect">
            <a:avLst/>
          </a:prstGeom>
          <a:noFill/>
          <a:ln>
            <a:noFill/>
          </a:ln>
        </p:spPr>
      </p:pic>
      <p:sp>
        <p:nvSpPr>
          <p:cNvPr id="284" name="Google Shape;284;gf1e63ff96a_0_158"/>
          <p:cNvSpPr txBox="1"/>
          <p:nvPr/>
        </p:nvSpPr>
        <p:spPr>
          <a:xfrm>
            <a:off x="373800" y="10648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Logements entiers vs chambres privatives en fonction du type de bien </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f1e63ff96a_0_170"/>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291" name="Google Shape;291;gf1e63ff96a_0_170"/>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292" name="Google Shape;292;gf1e63ff96a_0_170"/>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293" name="Google Shape;293;gf1e63ff96a_0_170"/>
          <p:cNvSpPr txBox="1"/>
          <p:nvPr/>
        </p:nvSpPr>
        <p:spPr>
          <a:xfrm>
            <a:off x="373800" y="10648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Cartes géographiques représentant les disponibilités des logements  </a:t>
            </a:r>
            <a:r>
              <a:rPr lang="fr-FR" sz="1700" b="0" i="0" u="none" strike="noStrike" cap="none">
                <a:solidFill>
                  <a:srgbClr val="40E5BF"/>
                </a:solidFill>
                <a:highlight>
                  <a:srgbClr val="FFFFFF"/>
                </a:highlight>
                <a:latin typeface="Proxima Nova"/>
                <a:ea typeface="Proxima Nova"/>
                <a:cs typeface="Proxima Nova"/>
                <a:sym typeface="Proxima Nova"/>
              </a:rPr>
              <a:t> </a:t>
            </a:r>
            <a:endParaRPr sz="1700" b="0" i="0" u="none" strike="noStrike" cap="none">
              <a:solidFill>
                <a:srgbClr val="40E5BF"/>
              </a:solidFill>
              <a:latin typeface="Proxima Nova"/>
              <a:ea typeface="Proxima Nova"/>
              <a:cs typeface="Proxima Nova"/>
              <a:sym typeface="Proxima Nova"/>
            </a:endParaRPr>
          </a:p>
        </p:txBody>
      </p:sp>
      <p:pic>
        <p:nvPicPr>
          <p:cNvPr id="294" name="Google Shape;294;gf1e63ff96a_0_170"/>
          <p:cNvPicPr preferRelativeResize="0"/>
          <p:nvPr/>
        </p:nvPicPr>
        <p:blipFill rotWithShape="1">
          <a:blip r:embed="rId5">
            <a:alphaModFix/>
          </a:blip>
          <a:srcRect l="1996" r="622"/>
          <a:stretch/>
        </p:blipFill>
        <p:spPr>
          <a:xfrm>
            <a:off x="123825" y="1771300"/>
            <a:ext cx="11991977" cy="40112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4"/>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06" name="Google Shape;106;p24"/>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07" name="Google Shape;107;p24"/>
          <p:cNvSpPr txBox="1"/>
          <p:nvPr/>
        </p:nvSpPr>
        <p:spPr>
          <a:xfrm>
            <a:off x="3610099" y="449000"/>
            <a:ext cx="4916384"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Pourquoi sommes-nous tous là ?</a:t>
            </a:r>
            <a:endParaRPr sz="2400" b="1" i="0" u="none" strike="noStrike" cap="none">
              <a:solidFill>
                <a:srgbClr val="091158"/>
              </a:solidFill>
              <a:latin typeface="Proxima Nova"/>
              <a:ea typeface="Proxima Nova"/>
              <a:cs typeface="Proxima Nova"/>
              <a:sym typeface="Proxima Nova"/>
            </a:endParaRPr>
          </a:p>
        </p:txBody>
      </p:sp>
      <p:sp>
        <p:nvSpPr>
          <p:cNvPr id="108" name="Google Shape;108;p24"/>
          <p:cNvSpPr txBox="1"/>
          <p:nvPr/>
        </p:nvSpPr>
        <p:spPr>
          <a:xfrm>
            <a:off x="780375" y="913825"/>
            <a:ext cx="10913100" cy="58848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000000"/>
              </a:buClr>
              <a:buSzPts val="1500"/>
              <a:buFont typeface="Arial"/>
              <a:buNone/>
            </a:pPr>
            <a:endParaRPr sz="1500" b="0" i="0" u="none" strike="noStrike" cap="none" dirty="0">
              <a:solidFill>
                <a:srgbClr val="091158"/>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500"/>
              <a:buFont typeface="Arial"/>
              <a:buNone/>
            </a:pPr>
            <a:r>
              <a:rPr lang="fr-FR" sz="1500" b="1" i="0" u="sng" strike="noStrike" cap="none" dirty="0">
                <a:solidFill>
                  <a:srgbClr val="40E5BF"/>
                </a:solidFill>
                <a:latin typeface="Proxima Nova"/>
                <a:ea typeface="Proxima Nova"/>
                <a:cs typeface="Proxima Nova"/>
                <a:sym typeface="Proxima Nova"/>
              </a:rPr>
              <a:t>Problématiques business: </a:t>
            </a:r>
            <a:endParaRPr sz="1500" b="1" i="0" u="sng" strike="noStrike" cap="none" dirty="0">
              <a:solidFill>
                <a:srgbClr val="40E5BF"/>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500"/>
              <a:buFont typeface="Arial"/>
              <a:buNone/>
            </a:pPr>
            <a:endParaRPr sz="1500" b="1" i="0" u="sng" strike="noStrike" cap="none" dirty="0">
              <a:solidFill>
                <a:srgbClr val="40E5BF"/>
              </a:solidFill>
              <a:latin typeface="Proxima Nova"/>
              <a:ea typeface="Proxima Nova"/>
              <a:cs typeface="Proxima Nova"/>
              <a:sym typeface="Proxima Nova"/>
            </a:endParaRPr>
          </a:p>
          <a:p>
            <a:pPr marL="133350" marR="0" lvl="0" indent="0" algn="just" rtl="0">
              <a:lnSpc>
                <a:spcPct val="115000"/>
              </a:lnSpc>
              <a:spcBef>
                <a:spcPts val="0"/>
              </a:spcBef>
              <a:spcAft>
                <a:spcPts val="0"/>
              </a:spcAft>
              <a:buNone/>
            </a:pPr>
            <a:r>
              <a:rPr lang="fr-FR" sz="1500" b="0" i="0" u="none" strike="noStrike" cap="none" dirty="0">
                <a:solidFill>
                  <a:srgbClr val="091158"/>
                </a:solidFill>
                <a:latin typeface="Proxima Nova"/>
                <a:ea typeface="Proxima Nova"/>
                <a:cs typeface="Proxima Nova"/>
                <a:sym typeface="Proxima Nova"/>
              </a:rPr>
              <a:t>L’équipe Marketing de </a:t>
            </a:r>
            <a:r>
              <a:rPr lang="fr-FR" sz="1500" b="0" i="0" u="none" strike="noStrike" cap="none" dirty="0" err="1">
                <a:solidFill>
                  <a:srgbClr val="091158"/>
                </a:solidFill>
                <a:latin typeface="Proxima Nova"/>
                <a:ea typeface="Proxima Nova"/>
                <a:cs typeface="Proxima Nova"/>
                <a:sym typeface="Proxima Nova"/>
              </a:rPr>
              <a:t>AirBnb</a:t>
            </a:r>
            <a:r>
              <a:rPr lang="fr-FR" sz="1500" b="0" i="0" u="none" strike="noStrike" cap="none" dirty="0">
                <a:solidFill>
                  <a:srgbClr val="091158"/>
                </a:solidFill>
                <a:latin typeface="Proxima Nova"/>
                <a:ea typeface="Proxima Nova"/>
                <a:cs typeface="Proxima Nova"/>
                <a:sym typeface="Proxima Nova"/>
              </a:rPr>
              <a:t> </a:t>
            </a:r>
            <a:endParaRPr dirty="0"/>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b="0" i="0" u="none" strike="noStrike" cap="none" dirty="0">
                <a:solidFill>
                  <a:srgbClr val="091158"/>
                </a:solidFill>
                <a:latin typeface="Proxima Nova"/>
                <a:ea typeface="Proxima Nova"/>
                <a:cs typeface="Proxima Nova"/>
                <a:sym typeface="Proxima Nova"/>
              </a:rPr>
              <a:t>Identifier les potentiels ‘</a:t>
            </a:r>
            <a:r>
              <a:rPr lang="fr-FR" sz="1500" b="0" i="0" u="none" strike="noStrike" cap="none" dirty="0" err="1">
                <a:solidFill>
                  <a:srgbClr val="091158"/>
                </a:solidFill>
                <a:latin typeface="Proxima Nova"/>
                <a:ea typeface="Proxima Nova"/>
                <a:cs typeface="Proxima Nova"/>
                <a:sym typeface="Proxima Nova"/>
              </a:rPr>
              <a:t>SuperHost</a:t>
            </a:r>
            <a:r>
              <a:rPr lang="fr-FR" sz="1500" b="0" i="0" u="none" strike="noStrike" cap="none" dirty="0">
                <a:solidFill>
                  <a:srgbClr val="091158"/>
                </a:solidFill>
                <a:latin typeface="Proxima Nova"/>
                <a:ea typeface="Proxima Nova"/>
                <a:cs typeface="Proxima Nova"/>
                <a:sym typeface="Proxima Nova"/>
              </a:rPr>
              <a:t>’ pour leur offrir une promo -baisse des frais de service- afin d’augmenter leur attractivité</a:t>
            </a:r>
            <a:r>
              <a:rPr lang="fr-FR" sz="1500" dirty="0">
                <a:solidFill>
                  <a:srgbClr val="091158"/>
                </a:solidFill>
                <a:latin typeface="Proxima Nova"/>
                <a:ea typeface="Proxima Nova"/>
                <a:cs typeface="Proxima Nova"/>
                <a:sym typeface="Proxima Nova"/>
              </a:rPr>
              <a:t> &amp;</a:t>
            </a:r>
            <a:r>
              <a:rPr lang="fr-FR" sz="1500" b="0" i="0" u="none" strike="noStrike" cap="none" dirty="0">
                <a:solidFill>
                  <a:srgbClr val="091158"/>
                </a:solidFill>
                <a:latin typeface="Proxima Nova"/>
                <a:ea typeface="Proxima Nova"/>
                <a:cs typeface="Proxima Nova"/>
                <a:sym typeface="Proxima Nova"/>
              </a:rPr>
              <a:t> louer leur bien plus rapidement.</a:t>
            </a:r>
            <a:endParaRPr dirty="0"/>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b="0" i="0" u="none" strike="noStrike" cap="none" dirty="0">
                <a:solidFill>
                  <a:srgbClr val="091158"/>
                </a:solidFill>
                <a:latin typeface="Proxima Nova"/>
                <a:ea typeface="Proxima Nova"/>
                <a:cs typeface="Proxima Nova"/>
                <a:sym typeface="Proxima Nova"/>
              </a:rPr>
              <a:t>Peut-on prévoir le succès d’une annonce grâce aux variables existantes ?</a:t>
            </a:r>
            <a:endParaRPr sz="1500" b="0" i="0" u="none" strike="noStrike" cap="none" dirty="0">
              <a:solidFill>
                <a:srgbClr val="091158"/>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500"/>
              <a:buFont typeface="Arial"/>
              <a:buNone/>
            </a:pPr>
            <a:endParaRPr sz="1500" b="0" i="0" u="none" strike="noStrike" cap="none" dirty="0">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None/>
            </a:pPr>
            <a:r>
              <a:rPr lang="fr-FR" sz="1500" b="1" i="0" u="sng" strike="noStrike" cap="none" dirty="0" err="1">
                <a:solidFill>
                  <a:srgbClr val="40E5BF"/>
                </a:solidFill>
                <a:latin typeface="Proxima Nova"/>
                <a:ea typeface="Proxima Nova"/>
                <a:cs typeface="Proxima Nova"/>
                <a:sym typeface="Proxima Nova"/>
              </a:rPr>
              <a:t>Dataset</a:t>
            </a:r>
            <a:r>
              <a:rPr lang="fr-FR" sz="1500" b="1" i="0" u="sng" strike="noStrike" cap="none" dirty="0">
                <a:solidFill>
                  <a:srgbClr val="40E5BF"/>
                </a:solidFill>
                <a:latin typeface="Proxima Nova"/>
                <a:ea typeface="Proxima Nova"/>
                <a:cs typeface="Proxima Nova"/>
                <a:sym typeface="Proxima Nova"/>
              </a:rPr>
              <a:t> d’origine:</a:t>
            </a:r>
            <a:r>
              <a:rPr lang="fr-FR" sz="1500" b="1" i="0" u="none" strike="noStrike" cap="none" dirty="0">
                <a:solidFill>
                  <a:srgbClr val="40E5BF"/>
                </a:solidFill>
                <a:latin typeface="Proxima Nova"/>
                <a:ea typeface="Proxima Nova"/>
                <a:cs typeface="Proxima Nova"/>
                <a:sym typeface="Proxima Nova"/>
              </a:rPr>
              <a:t> </a:t>
            </a:r>
            <a:r>
              <a:rPr lang="fr-FR" sz="1500" b="0" i="0" u="none" strike="noStrike" cap="none" dirty="0" err="1">
                <a:solidFill>
                  <a:srgbClr val="091158"/>
                </a:solidFill>
                <a:latin typeface="Proxima Nova"/>
                <a:ea typeface="Proxima Nova"/>
                <a:cs typeface="Proxima Nova"/>
                <a:sym typeface="Proxima Nova"/>
              </a:rPr>
              <a:t>Dataset</a:t>
            </a:r>
            <a:r>
              <a:rPr lang="fr-FR" sz="1500" b="0" i="0" u="none" strike="noStrike" cap="none" dirty="0">
                <a:solidFill>
                  <a:srgbClr val="091158"/>
                </a:solidFill>
                <a:latin typeface="Proxima Nova"/>
                <a:ea typeface="Proxima Nova"/>
                <a:cs typeface="Proxima Nova"/>
                <a:sym typeface="Proxima Nova"/>
              </a:rPr>
              <a:t> </a:t>
            </a:r>
            <a:r>
              <a:rPr lang="fr-FR" sz="1500" b="0" i="0" u="none" strike="noStrike" cap="none" dirty="0" err="1">
                <a:solidFill>
                  <a:srgbClr val="091158"/>
                </a:solidFill>
                <a:latin typeface="Proxima Nova"/>
                <a:ea typeface="Proxima Nova"/>
                <a:cs typeface="Proxima Nova"/>
                <a:sym typeface="Proxima Nova"/>
              </a:rPr>
              <a:t>airbnb</a:t>
            </a:r>
            <a:r>
              <a:rPr lang="fr-FR" sz="1500" b="0" i="0" u="none" strike="noStrike" cap="none" dirty="0">
                <a:solidFill>
                  <a:srgbClr val="091158"/>
                </a:solidFill>
                <a:latin typeface="Proxima Nova"/>
                <a:ea typeface="Proxima Nova"/>
                <a:cs typeface="Proxima Nova"/>
                <a:sym typeface="Proxima Nova"/>
              </a:rPr>
              <a:t> (</a:t>
            </a:r>
            <a:r>
              <a:rPr lang="fr-FR" sz="1500" b="0" i="0" u="none" strike="noStrike" cap="none" dirty="0" err="1">
                <a:solidFill>
                  <a:srgbClr val="091158"/>
                </a:solidFill>
                <a:latin typeface="Proxima Nova"/>
                <a:ea typeface="Proxima Nova"/>
                <a:cs typeface="Proxima Nova"/>
                <a:sym typeface="Proxima Nova"/>
              </a:rPr>
              <a:t>opendatasoft</a:t>
            </a:r>
            <a:r>
              <a:rPr lang="fr-FR" sz="1500" b="0" i="0" u="none" strike="noStrike" cap="none" dirty="0">
                <a:solidFill>
                  <a:srgbClr val="091158"/>
                </a:solidFill>
                <a:latin typeface="Proxima Nova"/>
                <a:ea typeface="Proxima Nova"/>
                <a:cs typeface="Proxima Nova"/>
                <a:sym typeface="Proxima Nova"/>
              </a:rPr>
              <a:t>) rassemblant des données de logements dans de</a:t>
            </a:r>
            <a:r>
              <a:rPr lang="fr-FR" sz="1500" dirty="0">
                <a:solidFill>
                  <a:srgbClr val="091158"/>
                </a:solidFill>
                <a:latin typeface="Proxima Nova"/>
                <a:ea typeface="Proxima Nova"/>
                <a:cs typeface="Proxima Nova"/>
                <a:sym typeface="Proxima Nova"/>
              </a:rPr>
              <a:t>s </a:t>
            </a:r>
            <a:r>
              <a:rPr lang="fr-FR" sz="1500" b="0" i="0" u="none" strike="noStrike" cap="none" dirty="0">
                <a:solidFill>
                  <a:srgbClr val="091158"/>
                </a:solidFill>
                <a:latin typeface="Proxima Nova"/>
                <a:ea typeface="Proxima Nova"/>
                <a:cs typeface="Proxima Nova"/>
                <a:sym typeface="Proxima Nova"/>
              </a:rPr>
              <a:t>villes </a:t>
            </a:r>
            <a:r>
              <a:rPr lang="fr-FR" sz="1500" dirty="0">
                <a:solidFill>
                  <a:srgbClr val="091158"/>
                </a:solidFill>
                <a:latin typeface="Proxima Nova"/>
                <a:ea typeface="Proxima Nova"/>
                <a:cs typeface="Proxima Nova"/>
                <a:sym typeface="Proxima Nova"/>
              </a:rPr>
              <a:t>du monde entier</a:t>
            </a:r>
            <a:endParaRPr dirty="0"/>
          </a:p>
          <a:p>
            <a:pPr marL="0" marR="0" lvl="0" indent="0" algn="just" rtl="0">
              <a:lnSpc>
                <a:spcPct val="115000"/>
              </a:lnSpc>
              <a:spcBef>
                <a:spcPts val="0"/>
              </a:spcBef>
              <a:spcAft>
                <a:spcPts val="0"/>
              </a:spcAft>
              <a:buNone/>
            </a:pPr>
            <a:endParaRPr sz="1500" b="1" i="0" u="sng" strike="noStrike" cap="none" dirty="0">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500"/>
              <a:buFont typeface="Arial"/>
              <a:buNone/>
            </a:pPr>
            <a:r>
              <a:rPr lang="fr-FR" sz="1500" b="1" i="0" u="sng" strike="noStrike" cap="none" dirty="0">
                <a:solidFill>
                  <a:srgbClr val="40E5BF"/>
                </a:solidFill>
                <a:latin typeface="Proxima Nova"/>
                <a:ea typeface="Proxima Nova"/>
                <a:cs typeface="Proxima Nova"/>
                <a:sym typeface="Proxima Nova"/>
              </a:rPr>
              <a:t>Nos objectifs:</a:t>
            </a:r>
            <a:endParaRPr sz="1500" b="1" i="0" u="sng" strike="noStrike" cap="none" dirty="0">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500"/>
              <a:buFont typeface="Arial"/>
              <a:buNone/>
            </a:pPr>
            <a:endParaRPr sz="1500" b="1" i="0" u="sng" strike="noStrike" cap="none" dirty="0">
              <a:solidFill>
                <a:srgbClr val="40E5BF"/>
              </a:solidFill>
              <a:latin typeface="Proxima Nova"/>
              <a:ea typeface="Proxima Nova"/>
              <a:cs typeface="Proxima Nova"/>
              <a:sym typeface="Proxima Nova"/>
            </a:endParaRPr>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b="0" i="0" u="none" strike="noStrike" cap="none" dirty="0">
                <a:solidFill>
                  <a:srgbClr val="091158"/>
                </a:solidFill>
                <a:latin typeface="Proxima Nova"/>
                <a:ea typeface="Proxima Nova"/>
                <a:cs typeface="Proxima Nova"/>
                <a:sym typeface="Proxima Nova"/>
              </a:rPr>
              <a:t>Exploration exhaustive &amp; Nettoyage des données, Analyse statistique, Data Visualisation et relations entre variables </a:t>
            </a:r>
            <a:endParaRPr dirty="0"/>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dirty="0" err="1">
                <a:solidFill>
                  <a:srgbClr val="091158"/>
                </a:solidFill>
                <a:latin typeface="Proxima Nova"/>
                <a:ea typeface="Proxima Nova"/>
                <a:cs typeface="Proxima Nova"/>
                <a:sym typeface="Proxima Nova"/>
              </a:rPr>
              <a:t>Text</a:t>
            </a:r>
            <a:r>
              <a:rPr lang="fr-FR" sz="1500" b="0" i="0" u="none" strike="noStrike" cap="none" dirty="0">
                <a:solidFill>
                  <a:srgbClr val="091158"/>
                </a:solidFill>
                <a:latin typeface="Proxima Nova"/>
                <a:ea typeface="Proxima Nova"/>
                <a:cs typeface="Proxima Nova"/>
                <a:sym typeface="Proxima Nova"/>
              </a:rPr>
              <a:t> Mining </a:t>
            </a:r>
            <a:endParaRPr sz="1500" b="0" i="0" u="none" strike="noStrike" cap="none" dirty="0">
              <a:solidFill>
                <a:srgbClr val="091158"/>
              </a:solidFill>
              <a:highlight>
                <a:srgbClr val="FFFF00"/>
              </a:highlight>
              <a:latin typeface="Proxima Nova"/>
              <a:ea typeface="Proxima Nova"/>
              <a:cs typeface="Proxima Nova"/>
              <a:sym typeface="Proxima Nova"/>
            </a:endParaRPr>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b="0" i="0" u="none" strike="noStrike" cap="none" dirty="0">
                <a:solidFill>
                  <a:srgbClr val="091158"/>
                </a:solidFill>
                <a:latin typeface="Proxima Nova"/>
                <a:ea typeface="Proxima Nova"/>
                <a:cs typeface="Proxima Nova"/>
                <a:sym typeface="Proxima Nova"/>
              </a:rPr>
              <a:t>Comment déterminer les propriétaires “</a:t>
            </a:r>
            <a:r>
              <a:rPr lang="fr-FR" sz="1500" b="0" i="0" u="none" strike="noStrike" cap="none" dirty="0" err="1">
                <a:solidFill>
                  <a:srgbClr val="091158"/>
                </a:solidFill>
                <a:latin typeface="Proxima Nova"/>
                <a:ea typeface="Proxima Nova"/>
                <a:cs typeface="Proxima Nova"/>
                <a:sym typeface="Proxima Nova"/>
              </a:rPr>
              <a:t>SuperHost</a:t>
            </a:r>
            <a:r>
              <a:rPr lang="fr-FR" sz="1500" b="0" i="0" u="none" strike="noStrike" cap="none" dirty="0">
                <a:solidFill>
                  <a:srgbClr val="091158"/>
                </a:solidFill>
                <a:latin typeface="Proxima Nova"/>
                <a:ea typeface="Proxima Nova"/>
                <a:cs typeface="Proxima Nova"/>
                <a:sym typeface="Proxima Nova"/>
              </a:rPr>
              <a:t>”, annonces les plus rentables pour </a:t>
            </a:r>
            <a:r>
              <a:rPr lang="fr-FR" sz="1500" b="0" i="0" u="none" strike="noStrike" cap="none" dirty="0" err="1">
                <a:solidFill>
                  <a:srgbClr val="091158"/>
                </a:solidFill>
                <a:latin typeface="Proxima Nova"/>
                <a:ea typeface="Proxima Nova"/>
                <a:cs typeface="Proxima Nova"/>
                <a:sym typeface="Proxima Nova"/>
              </a:rPr>
              <a:t>airbnb</a:t>
            </a:r>
            <a:r>
              <a:rPr lang="fr-FR" sz="1500" b="0" i="0" u="none" strike="noStrike" cap="none" dirty="0">
                <a:solidFill>
                  <a:srgbClr val="091158"/>
                </a:solidFill>
                <a:latin typeface="Proxima Nova"/>
                <a:ea typeface="Proxima Nova"/>
                <a:cs typeface="Proxima Nova"/>
                <a:sym typeface="Proxima Nova"/>
              </a:rPr>
              <a:t>.</a:t>
            </a:r>
            <a:endParaRPr sz="1500" b="0" i="0" u="none" strike="noStrike" cap="none" dirty="0">
              <a:solidFill>
                <a:srgbClr val="091158"/>
              </a:solidFill>
              <a:latin typeface="Proxima Nova"/>
              <a:ea typeface="Proxima Nova"/>
              <a:cs typeface="Proxima Nova"/>
              <a:sym typeface="Proxima Nova"/>
            </a:endParaRPr>
          </a:p>
          <a:p>
            <a:pPr marL="476250" marR="0" lvl="0" indent="-342900" algn="just" rtl="0">
              <a:lnSpc>
                <a:spcPct val="115000"/>
              </a:lnSpc>
              <a:spcBef>
                <a:spcPts val="0"/>
              </a:spcBef>
              <a:spcAft>
                <a:spcPts val="0"/>
              </a:spcAft>
              <a:buClr>
                <a:srgbClr val="091158"/>
              </a:buClr>
              <a:buSzPts val="1500"/>
              <a:buFont typeface="Arial"/>
              <a:buAutoNum type="arabicPeriod"/>
            </a:pPr>
            <a:r>
              <a:rPr lang="fr-FR" sz="1500" b="0" i="0" u="none" strike="noStrike" cap="none" dirty="0">
                <a:solidFill>
                  <a:srgbClr val="091158"/>
                </a:solidFill>
                <a:latin typeface="Proxima Nova"/>
                <a:ea typeface="Proxima Nova"/>
                <a:cs typeface="Proxima Nova"/>
                <a:sym typeface="Proxima Nova"/>
              </a:rPr>
              <a:t>Construire des modèles suffisamment prédictifs pour répondre aux 2 questions de nos clients, l’équipe Marketing </a:t>
            </a:r>
            <a:r>
              <a:rPr lang="fr-FR" sz="1500" b="0" i="0" u="none" strike="noStrike" cap="none" dirty="0" err="1">
                <a:solidFill>
                  <a:srgbClr val="091158"/>
                </a:solidFill>
                <a:latin typeface="Proxima Nova"/>
                <a:ea typeface="Proxima Nova"/>
                <a:cs typeface="Proxima Nova"/>
                <a:sym typeface="Proxima Nova"/>
              </a:rPr>
              <a:t>AirBnB</a:t>
            </a:r>
            <a:r>
              <a:rPr lang="fr-FR" sz="1500" b="0" i="0" u="none" strike="noStrike" cap="none" dirty="0">
                <a:solidFill>
                  <a:srgbClr val="091158"/>
                </a:solidFill>
                <a:latin typeface="Proxima Nova"/>
                <a:ea typeface="Proxima Nova"/>
                <a:cs typeface="Proxima Nova"/>
                <a:sym typeface="Proxima Nova"/>
              </a:rPr>
              <a:t>    </a:t>
            </a:r>
            <a:endParaRPr sz="1500" b="0" i="0" u="none" strike="noStrike" cap="none" dirty="0">
              <a:solidFill>
                <a:srgbClr val="091158"/>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500"/>
              <a:buFont typeface="Arial"/>
              <a:buNone/>
            </a:pPr>
            <a:endParaRPr sz="1500" b="0" i="0" u="none" strike="noStrike" cap="none" dirty="0">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r>
              <a:rPr lang="fr-FR" sz="1500" b="1" i="0" u="sng" strike="noStrike" cap="none" dirty="0">
                <a:solidFill>
                  <a:srgbClr val="40E5BF"/>
                </a:solidFill>
                <a:latin typeface="Proxima Nova"/>
                <a:ea typeface="Proxima Nova"/>
                <a:cs typeface="Proxima Nova"/>
                <a:sym typeface="Proxima Nova"/>
              </a:rPr>
              <a:t>Variables cibles:</a:t>
            </a:r>
            <a:r>
              <a:rPr lang="fr-FR" sz="1500" b="1" i="0" u="none" strike="noStrike" cap="none" dirty="0">
                <a:solidFill>
                  <a:srgbClr val="40E5BF"/>
                </a:solidFill>
                <a:latin typeface="Proxima Nova"/>
                <a:ea typeface="Proxima Nova"/>
                <a:cs typeface="Proxima Nova"/>
                <a:sym typeface="Proxima Nova"/>
              </a:rPr>
              <a:t> </a:t>
            </a:r>
            <a:endParaRPr sz="1500" b="1" i="0" u="none" strike="noStrike" cap="none" dirty="0">
              <a:solidFill>
                <a:srgbClr val="40E5BF"/>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endParaRPr sz="1500" b="1" i="0" u="none" strike="noStrike" cap="none" dirty="0">
              <a:solidFill>
                <a:srgbClr val="40E5BF"/>
              </a:solidFill>
              <a:latin typeface="Proxima Nova"/>
              <a:ea typeface="Proxima Nova"/>
              <a:cs typeface="Proxima Nova"/>
              <a:sym typeface="Proxima Nova"/>
            </a:endParaRPr>
          </a:p>
          <a:p>
            <a:pPr marL="457200" marR="0" lvl="0" indent="-323850" algn="just" rtl="0">
              <a:lnSpc>
                <a:spcPct val="115000"/>
              </a:lnSpc>
              <a:spcBef>
                <a:spcPts val="0"/>
              </a:spcBef>
              <a:spcAft>
                <a:spcPts val="0"/>
              </a:spcAft>
              <a:buClr>
                <a:srgbClr val="091158"/>
              </a:buClr>
              <a:buSzPts val="1500"/>
              <a:buFont typeface="Proxima Nova"/>
              <a:buChar char="●"/>
            </a:pPr>
            <a:r>
              <a:rPr lang="fr-FR" sz="1500" b="0" i="0" u="none" strike="noStrike" cap="none" dirty="0">
                <a:solidFill>
                  <a:srgbClr val="091158"/>
                </a:solidFill>
                <a:latin typeface="Proxima Nova"/>
                <a:ea typeface="Proxima Nova"/>
                <a:cs typeface="Proxima Nova"/>
                <a:sym typeface="Proxima Nova"/>
              </a:rPr>
              <a:t>Variable </a:t>
            </a:r>
            <a:r>
              <a:rPr lang="fr-FR" sz="1500" b="0" i="0" u="none" strike="noStrike" cap="none" dirty="0" err="1">
                <a:solidFill>
                  <a:srgbClr val="091158"/>
                </a:solidFill>
                <a:latin typeface="Proxima Nova"/>
                <a:ea typeface="Proxima Nova"/>
                <a:cs typeface="Proxima Nova"/>
                <a:sym typeface="Proxima Nova"/>
              </a:rPr>
              <a:t>SuperHost</a:t>
            </a:r>
            <a:r>
              <a:rPr lang="fr-FR" sz="1500" b="0" i="0" u="none" strike="noStrike" cap="none" dirty="0">
                <a:solidFill>
                  <a:srgbClr val="091158"/>
                </a:solidFill>
                <a:latin typeface="Proxima Nova"/>
                <a:ea typeface="Proxima Nova"/>
                <a:cs typeface="Proxima Nova"/>
                <a:sym typeface="Proxima Nova"/>
              </a:rPr>
              <a:t> </a:t>
            </a:r>
            <a:endParaRPr sz="1500" b="0" i="0" u="none" strike="noStrike" cap="none" dirty="0">
              <a:solidFill>
                <a:srgbClr val="091158"/>
              </a:solidFill>
              <a:latin typeface="Proxima Nova"/>
              <a:ea typeface="Proxima Nova"/>
              <a:cs typeface="Proxima Nova"/>
              <a:sym typeface="Proxima Nova"/>
            </a:endParaRPr>
          </a:p>
          <a:p>
            <a:pPr marL="457200" marR="0" lvl="0" indent="-323850" algn="just" rtl="0">
              <a:lnSpc>
                <a:spcPct val="115000"/>
              </a:lnSpc>
              <a:spcBef>
                <a:spcPts val="0"/>
              </a:spcBef>
              <a:spcAft>
                <a:spcPts val="0"/>
              </a:spcAft>
              <a:buClr>
                <a:srgbClr val="091158"/>
              </a:buClr>
              <a:buSzPts val="1500"/>
              <a:buFont typeface="Proxima Nova"/>
              <a:buChar char="●"/>
            </a:pPr>
            <a:r>
              <a:rPr lang="fr-FR" sz="1500" b="0" i="0" u="none" strike="noStrike" cap="none" dirty="0">
                <a:solidFill>
                  <a:srgbClr val="091158"/>
                </a:solidFill>
                <a:latin typeface="Proxima Nova"/>
                <a:ea typeface="Proxima Nova"/>
                <a:cs typeface="Proxima Nova"/>
                <a:sym typeface="Proxima Nova"/>
              </a:rPr>
              <a:t>Variable “Succès”</a:t>
            </a:r>
            <a:endParaRPr sz="1500" b="0" i="0" u="none" strike="noStrike" cap="none" dirty="0">
              <a:solidFill>
                <a:srgbClr val="091158"/>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endParaRPr sz="1800" b="0" i="0" u="none" strike="noStrike" cap="none" dirty="0">
              <a:solidFill>
                <a:srgbClr val="091158"/>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highlight>
                <a:srgbClr val="FFFF00"/>
              </a:highlight>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dirty="0">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91158"/>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f6ed015bb3_0_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01" name="Google Shape;301;gf6ed015bb3_0_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02" name="Google Shape;302;gf6ed015bb3_0_1"/>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Visualisation</a:t>
            </a:r>
            <a:endParaRPr sz="2400" b="1" i="0" u="none" strike="noStrike" cap="none">
              <a:solidFill>
                <a:srgbClr val="091158"/>
              </a:solidFill>
              <a:latin typeface="Proxima Nova"/>
              <a:ea typeface="Proxima Nova"/>
              <a:cs typeface="Proxima Nova"/>
              <a:sym typeface="Proxima Nova"/>
            </a:endParaRPr>
          </a:p>
        </p:txBody>
      </p:sp>
      <p:sp>
        <p:nvSpPr>
          <p:cNvPr id="303" name="Google Shape;303;gf6ed015bb3_0_1"/>
          <p:cNvSpPr txBox="1"/>
          <p:nvPr/>
        </p:nvSpPr>
        <p:spPr>
          <a:xfrm>
            <a:off x="373800" y="10648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Création de cartes interactives </a:t>
            </a:r>
            <a:endParaRPr sz="1700" b="0" i="0" u="none" strike="noStrike" cap="none">
              <a:solidFill>
                <a:srgbClr val="40E5BF"/>
              </a:solidFill>
              <a:latin typeface="Proxima Nova"/>
              <a:ea typeface="Proxima Nova"/>
              <a:cs typeface="Proxima Nova"/>
              <a:sym typeface="Proxima Nova"/>
            </a:endParaRPr>
          </a:p>
        </p:txBody>
      </p:sp>
      <p:pic>
        <p:nvPicPr>
          <p:cNvPr id="304" name="Google Shape;304;gf6ed015bb3_0_1"/>
          <p:cNvPicPr preferRelativeResize="0"/>
          <p:nvPr/>
        </p:nvPicPr>
        <p:blipFill rotWithShape="1">
          <a:blip r:embed="rId5">
            <a:alphaModFix/>
          </a:blip>
          <a:srcRect/>
          <a:stretch/>
        </p:blipFill>
        <p:spPr>
          <a:xfrm>
            <a:off x="781450" y="1865400"/>
            <a:ext cx="5354149" cy="3879749"/>
          </a:xfrm>
          <a:prstGeom prst="rect">
            <a:avLst/>
          </a:prstGeom>
          <a:noFill/>
          <a:ln>
            <a:noFill/>
          </a:ln>
        </p:spPr>
      </p:pic>
      <p:pic>
        <p:nvPicPr>
          <p:cNvPr id="305" name="Google Shape;305;gf6ed015bb3_0_1"/>
          <p:cNvPicPr preferRelativeResize="0"/>
          <p:nvPr/>
        </p:nvPicPr>
        <p:blipFill rotWithShape="1">
          <a:blip r:embed="rId6">
            <a:alphaModFix/>
          </a:blip>
          <a:srcRect/>
          <a:stretch/>
        </p:blipFill>
        <p:spPr>
          <a:xfrm>
            <a:off x="6565100" y="1865400"/>
            <a:ext cx="4563455" cy="3879751"/>
          </a:xfrm>
          <a:prstGeom prst="rect">
            <a:avLst/>
          </a:prstGeom>
          <a:noFill/>
          <a:ln>
            <a:noFill/>
          </a:ln>
        </p:spPr>
      </p:pic>
      <p:sp>
        <p:nvSpPr>
          <p:cNvPr id="306" name="Google Shape;306;gf6ed015bb3_0_1"/>
          <p:cNvSpPr txBox="1"/>
          <p:nvPr/>
        </p:nvSpPr>
        <p:spPr>
          <a:xfrm>
            <a:off x="3132825" y="5651600"/>
            <a:ext cx="2722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12121"/>
                </a:solidFill>
                <a:latin typeface="Proxima Nova"/>
                <a:ea typeface="Proxima Nova"/>
                <a:cs typeface="Proxima Nova"/>
                <a:sym typeface="Proxima Nova"/>
              </a:rPr>
              <a:t>Paris</a:t>
            </a:r>
            <a:endParaRPr sz="1400" b="0" i="0" u="none" strike="noStrike" cap="none">
              <a:solidFill>
                <a:srgbClr val="212121"/>
              </a:solidFill>
              <a:latin typeface="Proxima Nova"/>
              <a:ea typeface="Proxima Nova"/>
              <a:cs typeface="Proxima Nova"/>
              <a:sym typeface="Proxima Nova"/>
            </a:endParaRPr>
          </a:p>
        </p:txBody>
      </p:sp>
      <p:sp>
        <p:nvSpPr>
          <p:cNvPr id="307" name="Google Shape;307;gf6ed015bb3_0_1"/>
          <p:cNvSpPr txBox="1"/>
          <p:nvPr/>
        </p:nvSpPr>
        <p:spPr>
          <a:xfrm>
            <a:off x="8451650" y="5686850"/>
            <a:ext cx="2722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12121"/>
                </a:solidFill>
                <a:latin typeface="Proxima Nova"/>
                <a:ea typeface="Proxima Nova"/>
                <a:cs typeface="Proxima Nova"/>
                <a:sym typeface="Proxima Nova"/>
              </a:rPr>
              <a:t>Londres</a:t>
            </a:r>
            <a:endParaRPr sz="1400" b="0" i="0" u="none" strike="noStrike" cap="none">
              <a:solidFill>
                <a:srgbClr val="21212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831850" y="1709738"/>
            <a:ext cx="10515600" cy="385978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fr-FR">
                <a:solidFill>
                  <a:srgbClr val="091158"/>
                </a:solidFill>
                <a:latin typeface="Proxima Nova"/>
                <a:ea typeface="Proxima Nova"/>
                <a:cs typeface="Proxima Nova"/>
                <a:sym typeface="Proxima Nova"/>
              </a:rPr>
              <a:t>Text Mining</a:t>
            </a:r>
            <a:br>
              <a:rPr lang="fr-FR">
                <a:solidFill>
                  <a:srgbClr val="091158"/>
                </a:solidFill>
                <a:latin typeface="Proxima Nova"/>
                <a:ea typeface="Proxima Nova"/>
                <a:cs typeface="Proxima Nova"/>
                <a:sym typeface="Proxima Nova"/>
              </a:rPr>
            </a:br>
            <a:br>
              <a:rPr lang="fr-FR">
                <a:solidFill>
                  <a:srgbClr val="091158"/>
                </a:solidFill>
                <a:latin typeface="Proxima Nova"/>
                <a:ea typeface="Proxima Nova"/>
                <a:cs typeface="Proxima Nova"/>
                <a:sym typeface="Proxima Nova"/>
              </a:rPr>
            </a:b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f6ed015bb3_0_14"/>
          <p:cNvPicPr preferRelativeResize="0"/>
          <p:nvPr/>
        </p:nvPicPr>
        <p:blipFill rotWithShape="1">
          <a:blip r:embed="rId3">
            <a:alphaModFix/>
          </a:blip>
          <a:srcRect/>
          <a:stretch/>
        </p:blipFill>
        <p:spPr>
          <a:xfrm>
            <a:off x="373800" y="1636800"/>
            <a:ext cx="3696574" cy="2140450"/>
          </a:xfrm>
          <a:prstGeom prst="rect">
            <a:avLst/>
          </a:prstGeom>
          <a:noFill/>
          <a:ln>
            <a:noFill/>
          </a:ln>
        </p:spPr>
      </p:pic>
      <p:pic>
        <p:nvPicPr>
          <p:cNvPr id="319" name="Google Shape;319;gf6ed015bb3_0_14"/>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320" name="Google Shape;320;gf6ed015bb3_0_14"/>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sp>
        <p:nvSpPr>
          <p:cNvPr id="321" name="Google Shape;321;gf6ed015bb3_0_14"/>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Text</a:t>
            </a:r>
            <a:r>
              <a:rPr lang="fr-FR" sz="2400" b="1" i="0" u="none" strike="noStrike" cap="none">
                <a:solidFill>
                  <a:srgbClr val="091158"/>
                </a:solidFill>
                <a:latin typeface="Proxima Nova"/>
                <a:ea typeface="Proxima Nova"/>
                <a:cs typeface="Proxima Nova"/>
                <a:sym typeface="Proxima Nova"/>
              </a:rPr>
              <a:t> Mining</a:t>
            </a:r>
            <a:endParaRPr sz="2400" b="1" i="0" u="none" strike="noStrike" cap="none">
              <a:solidFill>
                <a:srgbClr val="091158"/>
              </a:solidFill>
              <a:latin typeface="Proxima Nova"/>
              <a:ea typeface="Proxima Nova"/>
              <a:cs typeface="Proxima Nova"/>
              <a:sym typeface="Proxima Nova"/>
            </a:endParaRPr>
          </a:p>
        </p:txBody>
      </p:sp>
      <p:sp>
        <p:nvSpPr>
          <p:cNvPr id="322" name="Google Shape;322;gf6ed015bb3_0_14"/>
          <p:cNvSpPr txBox="1"/>
          <p:nvPr/>
        </p:nvSpPr>
        <p:spPr>
          <a:xfrm>
            <a:off x="373800" y="9886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Analyse de la variable “name” </a:t>
            </a:r>
            <a:endParaRPr sz="1700" b="0" i="0" u="none" strike="noStrike" cap="none">
              <a:solidFill>
                <a:srgbClr val="40E5BF"/>
              </a:solidFill>
              <a:latin typeface="Proxima Nova"/>
              <a:ea typeface="Proxima Nova"/>
              <a:cs typeface="Proxima Nova"/>
              <a:sym typeface="Proxima Nova"/>
            </a:endParaRPr>
          </a:p>
        </p:txBody>
      </p:sp>
      <p:pic>
        <p:nvPicPr>
          <p:cNvPr id="323" name="Google Shape;323;gf6ed015bb3_0_14"/>
          <p:cNvPicPr preferRelativeResize="0"/>
          <p:nvPr/>
        </p:nvPicPr>
        <p:blipFill rotWithShape="1">
          <a:blip r:embed="rId6">
            <a:alphaModFix/>
          </a:blip>
          <a:srcRect/>
          <a:stretch/>
        </p:blipFill>
        <p:spPr>
          <a:xfrm>
            <a:off x="4194800" y="1607525"/>
            <a:ext cx="3855024" cy="2282699"/>
          </a:xfrm>
          <a:prstGeom prst="rect">
            <a:avLst/>
          </a:prstGeom>
          <a:noFill/>
          <a:ln>
            <a:noFill/>
          </a:ln>
        </p:spPr>
      </p:pic>
      <p:pic>
        <p:nvPicPr>
          <p:cNvPr id="324" name="Google Shape;324;gf6ed015bb3_0_14"/>
          <p:cNvPicPr preferRelativeResize="0"/>
          <p:nvPr/>
        </p:nvPicPr>
        <p:blipFill rotWithShape="1">
          <a:blip r:embed="rId7">
            <a:alphaModFix/>
          </a:blip>
          <a:srcRect/>
          <a:stretch/>
        </p:blipFill>
        <p:spPr>
          <a:xfrm>
            <a:off x="8209400" y="1622500"/>
            <a:ext cx="3856312" cy="2282700"/>
          </a:xfrm>
          <a:prstGeom prst="rect">
            <a:avLst/>
          </a:prstGeom>
          <a:noFill/>
          <a:ln>
            <a:noFill/>
          </a:ln>
        </p:spPr>
      </p:pic>
      <p:sp>
        <p:nvSpPr>
          <p:cNvPr id="325" name="Google Shape;325;gf6ed015bb3_0_14"/>
          <p:cNvSpPr txBox="1"/>
          <p:nvPr/>
        </p:nvSpPr>
        <p:spPr>
          <a:xfrm>
            <a:off x="526200" y="3871350"/>
            <a:ext cx="3371700" cy="2539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Paris &amp; Londres:</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Éléments les plus importants mis en valeur par les propriétaires pour nommer un bien: </a:t>
            </a:r>
            <a:r>
              <a:rPr lang="fr-FR" sz="1700" b="1" i="0" u="none" strike="noStrike" cap="none">
                <a:solidFill>
                  <a:srgbClr val="212121"/>
                </a:solidFill>
                <a:latin typeface="Proxima Nova"/>
                <a:ea typeface="Proxima Nova"/>
                <a:cs typeface="Proxima Nova"/>
                <a:sym typeface="Proxima Nova"/>
              </a:rPr>
              <a:t>type de logement </a:t>
            </a:r>
            <a:r>
              <a:rPr lang="fr-FR" sz="1700" b="0" i="0" u="none" strike="noStrike" cap="none">
                <a:solidFill>
                  <a:srgbClr val="212121"/>
                </a:solidFill>
                <a:latin typeface="Proxima Nova"/>
                <a:ea typeface="Proxima Nova"/>
                <a:cs typeface="Proxima Nova"/>
                <a:sym typeface="Proxima Nova"/>
              </a:rPr>
              <a:t>&amp; </a:t>
            </a:r>
            <a:r>
              <a:rPr lang="fr-FR" sz="1700" b="1" i="0" u="none" strike="noStrike" cap="none">
                <a:solidFill>
                  <a:srgbClr val="212121"/>
                </a:solidFill>
                <a:latin typeface="Proxima Nova"/>
                <a:ea typeface="Proxima Nova"/>
                <a:cs typeface="Proxima Nova"/>
                <a:sym typeface="Proxima Nova"/>
              </a:rPr>
              <a:t>localisation</a:t>
            </a:r>
            <a:r>
              <a:rPr lang="fr-FR" sz="1700" b="0" i="0" u="none" strike="noStrike" cap="none">
                <a:solidFill>
                  <a:srgbClr val="212121"/>
                </a:solidFill>
                <a:latin typeface="Proxima Nova"/>
                <a:ea typeface="Proxima Nova"/>
                <a:cs typeface="Proxima Nova"/>
                <a:sym typeface="Proxima Nova"/>
              </a:rPr>
              <a:t>.</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r>
              <a:rPr lang="fr-FR" sz="1700" b="0" i="0" u="none" strike="noStrike" cap="none">
                <a:solidFill>
                  <a:srgbClr val="212121"/>
                </a:solidFill>
                <a:latin typeface="Proxima Nova"/>
                <a:ea typeface="Proxima Nova"/>
                <a:cs typeface="Proxima Nova"/>
                <a:sym typeface="Proxima Nova"/>
              </a:rPr>
              <a:t>Les propriétaires sont également nombreux à utiliser des </a:t>
            </a:r>
            <a:r>
              <a:rPr lang="fr-FR" sz="1700" b="1" i="0" u="none" strike="noStrike" cap="none">
                <a:solidFill>
                  <a:srgbClr val="212121"/>
                </a:solidFill>
                <a:latin typeface="Proxima Nova"/>
                <a:ea typeface="Proxima Nova"/>
                <a:cs typeface="Proxima Nova"/>
                <a:sym typeface="Proxima Nova"/>
              </a:rPr>
              <a:t>adjectifs qualificatifs positifs</a:t>
            </a:r>
            <a:r>
              <a:rPr lang="fr-FR" sz="1700" b="0" i="0" u="none" strike="noStrike" cap="none">
                <a:solidFill>
                  <a:srgbClr val="212121"/>
                </a:solidFill>
                <a:latin typeface="Proxima Nova"/>
                <a:ea typeface="Proxima Nova"/>
                <a:cs typeface="Proxima Nova"/>
                <a:sym typeface="Proxima Nova"/>
              </a:rPr>
              <a:t> pour attirer les clients.</a:t>
            </a:r>
            <a:endParaRPr sz="1700" b="0" i="0" u="none" strike="noStrike" cap="none">
              <a:solidFill>
                <a:srgbClr val="212121"/>
              </a:solidFill>
              <a:latin typeface="Proxima Nova"/>
              <a:ea typeface="Proxima Nova"/>
              <a:cs typeface="Proxima Nova"/>
              <a:sym typeface="Proxima Nova"/>
            </a:endParaRPr>
          </a:p>
        </p:txBody>
      </p:sp>
      <p:sp>
        <p:nvSpPr>
          <p:cNvPr id="326" name="Google Shape;326;gf6ed015bb3_0_14"/>
          <p:cNvSpPr txBox="1"/>
          <p:nvPr/>
        </p:nvSpPr>
        <p:spPr>
          <a:xfrm>
            <a:off x="8379250" y="3926350"/>
            <a:ext cx="3632100" cy="1754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Londres:</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1" i="0" u="none" strike="noStrike" cap="none">
                <a:solidFill>
                  <a:srgbClr val="212121"/>
                </a:solidFill>
                <a:latin typeface="Proxima Nova"/>
                <a:ea typeface="Proxima Nova"/>
                <a:cs typeface="Proxima Nova"/>
                <a:sym typeface="Proxima Nova"/>
              </a:rPr>
              <a:t>“house”</a:t>
            </a:r>
            <a:r>
              <a:rPr lang="fr-FR" sz="1700" b="0" i="0" u="none" strike="noStrike" cap="none">
                <a:solidFill>
                  <a:srgbClr val="212121"/>
                </a:solidFill>
                <a:latin typeface="Proxima Nova"/>
                <a:ea typeface="Proxima Nova"/>
                <a:cs typeface="Proxima Nova"/>
                <a:sym typeface="Proxima Nova"/>
              </a:rPr>
              <a:t> &amp; </a:t>
            </a:r>
            <a:r>
              <a:rPr lang="fr-FR" sz="1700" b="1" i="0" u="none" strike="noStrike" cap="none">
                <a:solidFill>
                  <a:srgbClr val="212121"/>
                </a:solidFill>
                <a:latin typeface="Proxima Nova"/>
                <a:ea typeface="Proxima Nova"/>
                <a:cs typeface="Proxima Nova"/>
                <a:sym typeface="Proxima Nova"/>
              </a:rPr>
              <a:t>“garden”</a:t>
            </a:r>
            <a:r>
              <a:rPr lang="fr-FR" sz="1700" b="0" i="0" u="none" strike="noStrike" cap="none">
                <a:solidFill>
                  <a:srgbClr val="212121"/>
                </a:solidFill>
                <a:latin typeface="Proxima Nova"/>
                <a:ea typeface="Proxima Nova"/>
                <a:cs typeface="Proxima Nova"/>
                <a:sym typeface="Proxima Nova"/>
              </a:rPr>
              <a:t> sont très utilisés à Londres mais pas à Paris, ce qui confirme à nouveau la proportion de maisons disponibles à Londres vs Paris. </a:t>
            </a:r>
            <a:endParaRPr sz="1700" b="0" i="0" u="none" strike="noStrike" cap="none">
              <a:solidFill>
                <a:srgbClr val="212121"/>
              </a:solidFill>
              <a:latin typeface="Proxima Nova"/>
              <a:ea typeface="Proxima Nova"/>
              <a:cs typeface="Proxima Nova"/>
              <a:sym typeface="Proxima Nova"/>
            </a:endParaRPr>
          </a:p>
        </p:txBody>
      </p:sp>
      <p:sp>
        <p:nvSpPr>
          <p:cNvPr id="327" name="Google Shape;327;gf6ed015bb3_0_14"/>
          <p:cNvSpPr txBox="1"/>
          <p:nvPr/>
        </p:nvSpPr>
        <p:spPr>
          <a:xfrm>
            <a:off x="4366625" y="3850150"/>
            <a:ext cx="3518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Paris:</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Le nom des quartiers ou des attractions phares apparaissent, ce qui traduit l’importance du </a:t>
            </a:r>
            <a:r>
              <a:rPr lang="fr-FR" sz="1700" b="1" i="0" u="none" strike="noStrike" cap="none">
                <a:solidFill>
                  <a:srgbClr val="212121"/>
                </a:solidFill>
                <a:latin typeface="Proxima Nova"/>
                <a:ea typeface="Proxima Nova"/>
                <a:cs typeface="Proxima Nova"/>
                <a:sym typeface="Proxima Nova"/>
              </a:rPr>
              <a:t>lieu</a:t>
            </a:r>
            <a:r>
              <a:rPr lang="fr-FR" sz="1700" b="0" i="0" u="none" strike="noStrike" cap="none">
                <a:solidFill>
                  <a:srgbClr val="212121"/>
                </a:solidFill>
                <a:latin typeface="Proxima Nova"/>
                <a:ea typeface="Proxima Nova"/>
                <a:cs typeface="Proxima Nova"/>
                <a:sym typeface="Proxima Nova"/>
              </a:rPr>
              <a:t>, de</a:t>
            </a:r>
            <a:r>
              <a:rPr lang="fr-FR" sz="1700" b="1" i="0" u="none" strike="noStrike" cap="none">
                <a:solidFill>
                  <a:srgbClr val="212121"/>
                </a:solidFill>
                <a:latin typeface="Proxima Nova"/>
                <a:ea typeface="Proxima Nova"/>
                <a:cs typeface="Proxima Nova"/>
                <a:sym typeface="Proxima Nova"/>
              </a:rPr>
              <a:t> l’environnement extérieur.</a:t>
            </a:r>
            <a:endParaRPr sz="1700" b="1" i="0" u="none" strike="noStrike" cap="none">
              <a:solidFill>
                <a:srgbClr val="21212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gf6ed015bb3_0_30"/>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34" name="Google Shape;334;gf6ed015bb3_0_30"/>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35" name="Google Shape;335;gf6ed015bb3_0_30"/>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Text</a:t>
            </a:r>
            <a:r>
              <a:rPr lang="fr-FR" sz="2400" b="1" i="0" u="none" strike="noStrike" cap="none">
                <a:solidFill>
                  <a:srgbClr val="091158"/>
                </a:solidFill>
                <a:latin typeface="Proxima Nova"/>
                <a:ea typeface="Proxima Nova"/>
                <a:cs typeface="Proxima Nova"/>
                <a:sym typeface="Proxima Nova"/>
              </a:rPr>
              <a:t> Mining</a:t>
            </a:r>
            <a:endParaRPr sz="2400" b="1" i="0" u="none" strike="noStrike" cap="none">
              <a:solidFill>
                <a:srgbClr val="091158"/>
              </a:solidFill>
              <a:latin typeface="Proxima Nova"/>
              <a:ea typeface="Proxima Nova"/>
              <a:cs typeface="Proxima Nova"/>
              <a:sym typeface="Proxima Nova"/>
            </a:endParaRPr>
          </a:p>
        </p:txBody>
      </p:sp>
      <p:sp>
        <p:nvSpPr>
          <p:cNvPr id="336" name="Google Shape;336;gf6ed015bb3_0_30"/>
          <p:cNvSpPr txBox="1"/>
          <p:nvPr/>
        </p:nvSpPr>
        <p:spPr>
          <a:xfrm>
            <a:off x="373800" y="9886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Analyse de la variable “neighborhood” (Paris &amp; Londres confondues)</a:t>
            </a:r>
            <a:endParaRPr sz="1700" b="0" i="0" u="none" strike="noStrike" cap="none">
              <a:solidFill>
                <a:srgbClr val="40E5BF"/>
              </a:solidFill>
              <a:latin typeface="Proxima Nova"/>
              <a:ea typeface="Proxima Nova"/>
              <a:cs typeface="Proxima Nova"/>
              <a:sym typeface="Proxima Nova"/>
            </a:endParaRPr>
          </a:p>
        </p:txBody>
      </p:sp>
      <p:sp>
        <p:nvSpPr>
          <p:cNvPr id="337" name="Google Shape;337;gf6ed015bb3_0_30"/>
          <p:cNvSpPr txBox="1"/>
          <p:nvPr/>
        </p:nvSpPr>
        <p:spPr>
          <a:xfrm>
            <a:off x="8593850" y="2883400"/>
            <a:ext cx="3216000" cy="253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Éléments les plus importants mis en valeur par les propriétaires pour décrire le quartier: notion de </a:t>
            </a:r>
            <a:r>
              <a:rPr lang="fr-FR" sz="1700" b="1" i="0" u="none" strike="noStrike" cap="none">
                <a:solidFill>
                  <a:srgbClr val="212121"/>
                </a:solidFill>
                <a:latin typeface="Proxima Nova"/>
                <a:ea typeface="Proxima Nova"/>
                <a:cs typeface="Proxima Nova"/>
                <a:sym typeface="Proxima Nova"/>
              </a:rPr>
              <a:t>proximité (à pieds), magasins/ services récréatifs disponibles, </a:t>
            </a:r>
            <a:r>
              <a:rPr lang="fr-FR" sz="1700" b="0" i="0" u="none" strike="noStrike" cap="none">
                <a:solidFill>
                  <a:srgbClr val="212121"/>
                </a:solidFill>
                <a:latin typeface="Proxima Nova"/>
                <a:ea typeface="Proxima Nova"/>
                <a:cs typeface="Proxima Nova"/>
                <a:sym typeface="Proxima Nova"/>
              </a:rPr>
              <a:t>notion de </a:t>
            </a:r>
            <a:r>
              <a:rPr lang="fr-FR" sz="1700" b="1" i="0" u="none" strike="noStrike" cap="none">
                <a:solidFill>
                  <a:srgbClr val="212121"/>
                </a:solidFill>
                <a:latin typeface="Proxima Nova"/>
                <a:ea typeface="Proxima Nova"/>
                <a:cs typeface="Proxima Nova"/>
                <a:sym typeface="Proxima Nova"/>
              </a:rPr>
              <a:t>temps</a:t>
            </a:r>
            <a:endParaRPr sz="1700" b="1"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p:txBody>
      </p:sp>
      <p:pic>
        <p:nvPicPr>
          <p:cNvPr id="338" name="Google Shape;338;gf6ed015bb3_0_30"/>
          <p:cNvPicPr preferRelativeResize="0"/>
          <p:nvPr/>
        </p:nvPicPr>
        <p:blipFill rotWithShape="1">
          <a:blip r:embed="rId5">
            <a:alphaModFix/>
          </a:blip>
          <a:srcRect/>
          <a:stretch/>
        </p:blipFill>
        <p:spPr>
          <a:xfrm>
            <a:off x="152400" y="1695100"/>
            <a:ext cx="8289049" cy="4874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f6ed015bb3_0_4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45" name="Google Shape;345;gf6ed015bb3_0_4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46" name="Google Shape;346;gf6ed015bb3_0_41"/>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Text</a:t>
            </a:r>
            <a:r>
              <a:rPr lang="fr-FR" sz="2400" b="1" i="0" u="none" strike="noStrike" cap="none">
                <a:solidFill>
                  <a:srgbClr val="091158"/>
                </a:solidFill>
                <a:latin typeface="Proxima Nova"/>
                <a:ea typeface="Proxima Nova"/>
                <a:cs typeface="Proxima Nova"/>
                <a:sym typeface="Proxima Nova"/>
              </a:rPr>
              <a:t> Mining</a:t>
            </a:r>
            <a:endParaRPr sz="2400" b="1" i="0" u="none" strike="noStrike" cap="none">
              <a:solidFill>
                <a:srgbClr val="091158"/>
              </a:solidFill>
              <a:latin typeface="Proxima Nova"/>
              <a:ea typeface="Proxima Nova"/>
              <a:cs typeface="Proxima Nova"/>
              <a:sym typeface="Proxima Nova"/>
            </a:endParaRPr>
          </a:p>
        </p:txBody>
      </p:sp>
      <p:sp>
        <p:nvSpPr>
          <p:cNvPr id="347" name="Google Shape;347;gf6ed015bb3_0_41"/>
          <p:cNvSpPr txBox="1"/>
          <p:nvPr/>
        </p:nvSpPr>
        <p:spPr>
          <a:xfrm>
            <a:off x="373800" y="988600"/>
            <a:ext cx="1144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40E5BF"/>
                </a:solidFill>
                <a:highlight>
                  <a:srgbClr val="FFFFFF"/>
                </a:highlight>
                <a:latin typeface="Proxima Nova"/>
                <a:ea typeface="Proxima Nova"/>
                <a:cs typeface="Proxima Nova"/>
                <a:sym typeface="Proxima Nova"/>
              </a:rPr>
              <a:t>Variable description: </a:t>
            </a:r>
            <a:r>
              <a:rPr lang="fr-FR" sz="2400" b="1" i="0" u="none" strike="noStrike" cap="none">
                <a:solidFill>
                  <a:srgbClr val="40E5BF"/>
                </a:solidFill>
                <a:highlight>
                  <a:srgbClr val="FFFFFF"/>
                </a:highlight>
                <a:latin typeface="Proxima Nova"/>
                <a:ea typeface="Proxima Nova"/>
                <a:cs typeface="Proxima Nova"/>
                <a:sym typeface="Proxima Nova"/>
              </a:rPr>
              <a:t>Analyse des mots les plus utilisés </a:t>
            </a:r>
            <a:r>
              <a:rPr lang="fr-FR" sz="2400" b="1">
                <a:solidFill>
                  <a:srgbClr val="40E5BF"/>
                </a:solidFill>
                <a:highlight>
                  <a:srgbClr val="FFFFFF"/>
                </a:highlight>
                <a:latin typeface="Proxima Nova"/>
                <a:ea typeface="Proxima Nova"/>
                <a:cs typeface="Proxima Nova"/>
                <a:sym typeface="Proxima Nova"/>
              </a:rPr>
              <a:t>dans l</a:t>
            </a:r>
            <a:r>
              <a:rPr lang="fr-FR" sz="2400" b="1" i="0" u="none" strike="noStrike" cap="none">
                <a:solidFill>
                  <a:srgbClr val="40E5BF"/>
                </a:solidFill>
                <a:highlight>
                  <a:srgbClr val="FFFFFF"/>
                </a:highlight>
                <a:latin typeface="Proxima Nova"/>
                <a:ea typeface="Proxima Nova"/>
                <a:cs typeface="Proxima Nova"/>
                <a:sym typeface="Proxima Nova"/>
              </a:rPr>
              <a:t>es annonces les mieux notées vs les ann</a:t>
            </a:r>
            <a:r>
              <a:rPr lang="fr-FR" sz="2400" b="1">
                <a:solidFill>
                  <a:srgbClr val="40E5BF"/>
                </a:solidFill>
                <a:highlight>
                  <a:srgbClr val="FFFFFF"/>
                </a:highlight>
                <a:latin typeface="Proxima Nova"/>
                <a:ea typeface="Proxima Nova"/>
                <a:cs typeface="Proxima Nova"/>
                <a:sym typeface="Proxima Nova"/>
              </a:rPr>
              <a:t>onces les </a:t>
            </a:r>
            <a:r>
              <a:rPr lang="fr-FR" sz="2400" b="1" i="0" u="none" strike="noStrike" cap="none">
                <a:solidFill>
                  <a:srgbClr val="40E5BF"/>
                </a:solidFill>
                <a:highlight>
                  <a:srgbClr val="FFFFFF"/>
                </a:highlight>
                <a:latin typeface="Proxima Nova"/>
                <a:ea typeface="Proxima Nova"/>
                <a:cs typeface="Proxima Nova"/>
                <a:sym typeface="Proxima Nova"/>
              </a:rPr>
              <a:t>moins bien notées à Paris </a:t>
            </a:r>
            <a:endParaRPr sz="1700" b="0" i="0" u="none" strike="noStrike" cap="none">
              <a:solidFill>
                <a:srgbClr val="40E5BF"/>
              </a:solidFill>
              <a:latin typeface="Proxima Nova"/>
              <a:ea typeface="Proxima Nova"/>
              <a:cs typeface="Proxima Nova"/>
              <a:sym typeface="Proxima Nova"/>
            </a:endParaRPr>
          </a:p>
        </p:txBody>
      </p:sp>
      <p:sp>
        <p:nvSpPr>
          <p:cNvPr id="348" name="Google Shape;348;gf6ed015bb3_0_41"/>
          <p:cNvSpPr txBox="1"/>
          <p:nvPr/>
        </p:nvSpPr>
        <p:spPr>
          <a:xfrm>
            <a:off x="740875" y="4685300"/>
            <a:ext cx="4163400" cy="1416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fr-FR" sz="1200" b="0" i="1" u="none" strike="noStrike" cap="none">
                <a:solidFill>
                  <a:srgbClr val="212121"/>
                </a:solidFill>
                <a:latin typeface="Proxima Nova"/>
                <a:ea typeface="Proxima Nova"/>
                <a:cs typeface="Proxima Nova"/>
                <a:sym typeface="Proxima Nova"/>
              </a:rPr>
              <a:t>*Filtrage des annonces ayant des scores globaux &gt; 90</a:t>
            </a:r>
            <a:endParaRPr sz="12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p:txBody>
      </p:sp>
      <p:pic>
        <p:nvPicPr>
          <p:cNvPr id="349" name="Google Shape;349;gf6ed015bb3_0_41"/>
          <p:cNvPicPr preferRelativeResize="0"/>
          <p:nvPr/>
        </p:nvPicPr>
        <p:blipFill rotWithShape="1">
          <a:blip r:embed="rId5">
            <a:alphaModFix/>
          </a:blip>
          <a:srcRect/>
          <a:stretch/>
        </p:blipFill>
        <p:spPr>
          <a:xfrm>
            <a:off x="554225" y="2043037"/>
            <a:ext cx="4627401" cy="2771924"/>
          </a:xfrm>
          <a:prstGeom prst="rect">
            <a:avLst/>
          </a:prstGeom>
          <a:noFill/>
          <a:ln>
            <a:noFill/>
          </a:ln>
        </p:spPr>
      </p:pic>
      <p:pic>
        <p:nvPicPr>
          <p:cNvPr id="350" name="Google Shape;350;gf6ed015bb3_0_41"/>
          <p:cNvPicPr preferRelativeResize="0"/>
          <p:nvPr/>
        </p:nvPicPr>
        <p:blipFill rotWithShape="1">
          <a:blip r:embed="rId6">
            <a:alphaModFix/>
          </a:blip>
          <a:srcRect/>
          <a:stretch/>
        </p:blipFill>
        <p:spPr>
          <a:xfrm>
            <a:off x="6781825" y="2157275"/>
            <a:ext cx="4331700" cy="2657676"/>
          </a:xfrm>
          <a:prstGeom prst="rect">
            <a:avLst/>
          </a:prstGeom>
          <a:noFill/>
          <a:ln>
            <a:noFill/>
          </a:ln>
        </p:spPr>
      </p:pic>
      <p:sp>
        <p:nvSpPr>
          <p:cNvPr id="351" name="Google Shape;351;gf6ed015bb3_0_41"/>
          <p:cNvSpPr txBox="1"/>
          <p:nvPr/>
        </p:nvSpPr>
        <p:spPr>
          <a:xfrm>
            <a:off x="6860000" y="4723700"/>
            <a:ext cx="4419000" cy="1677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fr-FR" sz="1200" b="0" i="1" u="none" strike="noStrike" cap="none">
                <a:solidFill>
                  <a:srgbClr val="212121"/>
                </a:solidFill>
                <a:latin typeface="Proxima Nova"/>
                <a:ea typeface="Proxima Nova"/>
                <a:cs typeface="Proxima Nova"/>
                <a:sym typeface="Proxima Nova"/>
              </a:rPr>
              <a:t>*Filtrage des annonces ayant des scores globaux &lt; 70</a:t>
            </a:r>
            <a:endParaRPr sz="12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p:txBody>
      </p:sp>
      <p:sp>
        <p:nvSpPr>
          <p:cNvPr id="352" name="Google Shape;352;gf6ed015bb3_0_41"/>
          <p:cNvSpPr txBox="1"/>
          <p:nvPr/>
        </p:nvSpPr>
        <p:spPr>
          <a:xfrm>
            <a:off x="450000" y="5099150"/>
            <a:ext cx="10663500" cy="170850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L’axe des ordonnés rappelle qu’il y a beaucoup moins d’annonces moins bien notées que d’annonces très bien notées.</a:t>
            </a:r>
            <a:endParaRPr sz="1700" b="0" i="0" u="none" strike="noStrike" cap="none">
              <a:solidFill>
                <a:srgbClr val="212121"/>
              </a:solidFill>
              <a:latin typeface="Proxima Nova"/>
              <a:ea typeface="Proxima Nova"/>
              <a:cs typeface="Proxima Nova"/>
              <a:sym typeface="Proxima Nova"/>
            </a:endParaRPr>
          </a:p>
          <a:p>
            <a:pPr marL="457200" marR="0" lvl="0" indent="-33655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Mots quasiment identiques. </a:t>
            </a:r>
            <a:endParaRPr sz="1700" b="0" i="0" u="none" strike="noStrike" cap="none">
              <a:solidFill>
                <a:srgbClr val="212121"/>
              </a:solidFill>
              <a:latin typeface="Proxima Nova"/>
              <a:ea typeface="Proxima Nova"/>
              <a:cs typeface="Proxima Nova"/>
              <a:sym typeface="Proxima Nova"/>
            </a:endParaRPr>
          </a:p>
          <a:p>
            <a:pPr marL="457200" marR="0" lvl="0" indent="-33655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Le mot "</a:t>
            </a:r>
            <a:r>
              <a:rPr lang="fr-FR" sz="1700" b="1" i="0" u="none" strike="noStrike" cap="none">
                <a:solidFill>
                  <a:srgbClr val="212121"/>
                </a:solidFill>
                <a:latin typeface="Proxima Nova"/>
                <a:ea typeface="Proxima Nova"/>
                <a:cs typeface="Proxima Nova"/>
                <a:sym typeface="Proxima Nova"/>
              </a:rPr>
              <a:t>studio</a:t>
            </a:r>
            <a:r>
              <a:rPr lang="fr-FR" sz="1700" b="0" i="0" u="none" strike="noStrike" cap="none">
                <a:solidFill>
                  <a:srgbClr val="212121"/>
                </a:solidFill>
                <a:latin typeface="Proxima Nova"/>
                <a:ea typeface="Proxima Nova"/>
                <a:cs typeface="Proxima Nova"/>
                <a:sym typeface="Proxima Nova"/>
              </a:rPr>
              <a:t>" apparaît, ce qui laisse penser que </a:t>
            </a:r>
            <a:r>
              <a:rPr lang="fr-FR" sz="1700" b="1" i="0" u="none" strike="noStrike" cap="none">
                <a:solidFill>
                  <a:srgbClr val="212121"/>
                </a:solidFill>
                <a:latin typeface="Proxima Nova"/>
                <a:ea typeface="Proxima Nova"/>
                <a:cs typeface="Proxima Nova"/>
                <a:sym typeface="Proxima Nova"/>
              </a:rPr>
              <a:t>les logements les moins bien notés sont les très petits logements</a:t>
            </a:r>
            <a:endParaRPr sz="1700" b="1"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gf6ed015bb3_0_74"/>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59" name="Google Shape;359;gf6ed015bb3_0_74"/>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60" name="Google Shape;360;gf6ed015bb3_0_74"/>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Text</a:t>
            </a:r>
            <a:r>
              <a:rPr lang="fr-FR" sz="2400" b="1" i="0" u="none" strike="noStrike" cap="none">
                <a:solidFill>
                  <a:srgbClr val="091158"/>
                </a:solidFill>
                <a:latin typeface="Proxima Nova"/>
                <a:ea typeface="Proxima Nova"/>
                <a:cs typeface="Proxima Nova"/>
                <a:sym typeface="Proxima Nova"/>
              </a:rPr>
              <a:t> Mining</a:t>
            </a:r>
            <a:endParaRPr sz="2400" b="1" i="0" u="none" strike="noStrike" cap="none">
              <a:solidFill>
                <a:srgbClr val="091158"/>
              </a:solidFill>
              <a:latin typeface="Proxima Nova"/>
              <a:ea typeface="Proxima Nova"/>
              <a:cs typeface="Proxima Nova"/>
              <a:sym typeface="Proxima Nova"/>
            </a:endParaRPr>
          </a:p>
        </p:txBody>
      </p:sp>
      <p:sp>
        <p:nvSpPr>
          <p:cNvPr id="361" name="Google Shape;361;gf6ed015bb3_0_74"/>
          <p:cNvSpPr txBox="1"/>
          <p:nvPr/>
        </p:nvSpPr>
        <p:spPr>
          <a:xfrm>
            <a:off x="373800" y="988600"/>
            <a:ext cx="1144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40E5BF"/>
                </a:solidFill>
                <a:highlight>
                  <a:srgbClr val="FFFFFF"/>
                </a:highlight>
                <a:latin typeface="Proxima Nova"/>
                <a:ea typeface="Proxima Nova"/>
                <a:cs typeface="Proxima Nova"/>
                <a:sym typeface="Proxima Nova"/>
              </a:rPr>
              <a:t>Variable description: </a:t>
            </a:r>
            <a:r>
              <a:rPr lang="fr-FR" sz="2400" b="1" i="0" u="none" strike="noStrike" cap="none">
                <a:solidFill>
                  <a:srgbClr val="40E5BF"/>
                </a:solidFill>
                <a:highlight>
                  <a:srgbClr val="FFFFFF"/>
                </a:highlight>
                <a:latin typeface="Proxima Nova"/>
                <a:ea typeface="Proxima Nova"/>
                <a:cs typeface="Proxima Nova"/>
                <a:sym typeface="Proxima Nova"/>
              </a:rPr>
              <a:t>Analyse des mots les plus utilisés da</a:t>
            </a:r>
            <a:r>
              <a:rPr lang="fr-FR" sz="2400" b="1">
                <a:solidFill>
                  <a:srgbClr val="40E5BF"/>
                </a:solidFill>
                <a:highlight>
                  <a:srgbClr val="FFFFFF"/>
                </a:highlight>
                <a:latin typeface="Proxima Nova"/>
                <a:ea typeface="Proxima Nova"/>
                <a:cs typeface="Proxima Nova"/>
                <a:sym typeface="Proxima Nova"/>
              </a:rPr>
              <a:t>ns l</a:t>
            </a:r>
            <a:r>
              <a:rPr lang="fr-FR" sz="2400" b="1" i="0" u="none" strike="noStrike" cap="none">
                <a:solidFill>
                  <a:srgbClr val="40E5BF"/>
                </a:solidFill>
                <a:highlight>
                  <a:srgbClr val="FFFFFF"/>
                </a:highlight>
                <a:latin typeface="Proxima Nova"/>
                <a:ea typeface="Proxima Nova"/>
                <a:cs typeface="Proxima Nova"/>
                <a:sym typeface="Proxima Nova"/>
              </a:rPr>
              <a:t>es annonces les mieux vs les annonces les moins bien notées à Londres </a:t>
            </a:r>
            <a:endParaRPr sz="1700" b="0" i="0" u="none" strike="noStrike" cap="none">
              <a:solidFill>
                <a:srgbClr val="40E5BF"/>
              </a:solidFill>
              <a:latin typeface="Proxima Nova"/>
              <a:ea typeface="Proxima Nova"/>
              <a:cs typeface="Proxima Nova"/>
              <a:sym typeface="Proxima Nova"/>
            </a:endParaRPr>
          </a:p>
        </p:txBody>
      </p:sp>
      <p:sp>
        <p:nvSpPr>
          <p:cNvPr id="362" name="Google Shape;362;gf6ed015bb3_0_74"/>
          <p:cNvSpPr txBox="1"/>
          <p:nvPr/>
        </p:nvSpPr>
        <p:spPr>
          <a:xfrm>
            <a:off x="597300" y="5281675"/>
            <a:ext cx="4551300" cy="369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fr-FR" sz="1200" b="0" i="1" u="none" strike="noStrike" cap="none">
                <a:solidFill>
                  <a:srgbClr val="212121"/>
                </a:solidFill>
                <a:latin typeface="Proxima Nova"/>
                <a:ea typeface="Proxima Nova"/>
                <a:cs typeface="Proxima Nova"/>
                <a:sym typeface="Proxima Nova"/>
              </a:rPr>
              <a:t>*Filtrage des annonces ayant des scores globaux &gt; 90</a:t>
            </a:r>
            <a:endParaRPr sz="1700" b="0" i="0" u="none" strike="noStrike" cap="none">
              <a:solidFill>
                <a:srgbClr val="212121"/>
              </a:solidFill>
              <a:latin typeface="Proxima Nova"/>
              <a:ea typeface="Proxima Nova"/>
              <a:cs typeface="Proxima Nova"/>
              <a:sym typeface="Proxima Nova"/>
            </a:endParaRPr>
          </a:p>
        </p:txBody>
      </p:sp>
      <p:pic>
        <p:nvPicPr>
          <p:cNvPr id="363" name="Google Shape;363;gf6ed015bb3_0_74"/>
          <p:cNvPicPr preferRelativeResize="0"/>
          <p:nvPr/>
        </p:nvPicPr>
        <p:blipFill rotWithShape="1">
          <a:blip r:embed="rId5">
            <a:alphaModFix/>
          </a:blip>
          <a:srcRect/>
          <a:stretch/>
        </p:blipFill>
        <p:spPr>
          <a:xfrm>
            <a:off x="457200" y="2064400"/>
            <a:ext cx="5433125" cy="3217274"/>
          </a:xfrm>
          <a:prstGeom prst="rect">
            <a:avLst/>
          </a:prstGeom>
          <a:noFill/>
          <a:ln>
            <a:noFill/>
          </a:ln>
        </p:spPr>
      </p:pic>
      <p:pic>
        <p:nvPicPr>
          <p:cNvPr id="364" name="Google Shape;364;gf6ed015bb3_0_74"/>
          <p:cNvPicPr preferRelativeResize="0"/>
          <p:nvPr/>
        </p:nvPicPr>
        <p:blipFill rotWithShape="1">
          <a:blip r:embed="rId6">
            <a:alphaModFix/>
          </a:blip>
          <a:srcRect/>
          <a:stretch/>
        </p:blipFill>
        <p:spPr>
          <a:xfrm>
            <a:off x="6334275" y="2082300"/>
            <a:ext cx="5298637" cy="3090137"/>
          </a:xfrm>
          <a:prstGeom prst="rect">
            <a:avLst/>
          </a:prstGeom>
          <a:noFill/>
          <a:ln>
            <a:noFill/>
          </a:ln>
        </p:spPr>
      </p:pic>
      <p:sp>
        <p:nvSpPr>
          <p:cNvPr id="365" name="Google Shape;365;gf6ed015bb3_0_74"/>
          <p:cNvSpPr txBox="1"/>
          <p:nvPr/>
        </p:nvSpPr>
        <p:spPr>
          <a:xfrm>
            <a:off x="6486663" y="5123875"/>
            <a:ext cx="5433000" cy="892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fr-FR" sz="1200" b="0" i="1" u="none" strike="noStrike" cap="none">
                <a:solidFill>
                  <a:srgbClr val="212121"/>
                </a:solidFill>
                <a:latin typeface="Proxima Nova"/>
                <a:ea typeface="Proxima Nova"/>
                <a:cs typeface="Proxima Nova"/>
                <a:sym typeface="Proxima Nova"/>
              </a:rPr>
              <a:t>*Filtrage des annonces ayant des scores globaux &lt; 70</a:t>
            </a:r>
            <a:endParaRPr sz="12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p:txBody>
      </p:sp>
      <p:sp>
        <p:nvSpPr>
          <p:cNvPr id="366" name="Google Shape;366;gf6ed015bb3_0_74"/>
          <p:cNvSpPr txBox="1"/>
          <p:nvPr/>
        </p:nvSpPr>
        <p:spPr>
          <a:xfrm>
            <a:off x="597300" y="5338475"/>
            <a:ext cx="10774800" cy="197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r>
              <a:rPr lang="fr-FR" sz="1700" b="0" i="0" u="none" strike="noStrike" cap="none">
                <a:solidFill>
                  <a:srgbClr val="212121"/>
                </a:solidFill>
                <a:latin typeface="Proxima Nova"/>
                <a:ea typeface="Proxima Nova"/>
                <a:cs typeface="Proxima Nova"/>
                <a:sym typeface="Proxima Nova"/>
              </a:rPr>
              <a:t>Le mot "</a:t>
            </a:r>
            <a:r>
              <a:rPr lang="fr-FR" sz="1700" b="1" i="0" u="none" strike="noStrike" cap="none">
                <a:solidFill>
                  <a:srgbClr val="212121"/>
                </a:solidFill>
                <a:latin typeface="Proxima Nova"/>
                <a:ea typeface="Proxima Nova"/>
                <a:cs typeface="Proxima Nova"/>
                <a:sym typeface="Proxima Nova"/>
              </a:rPr>
              <a:t>central</a:t>
            </a:r>
            <a:r>
              <a:rPr lang="fr-FR" sz="1700" b="0" i="0" u="none" strike="noStrike" cap="none">
                <a:solidFill>
                  <a:srgbClr val="212121"/>
                </a:solidFill>
                <a:latin typeface="Proxima Nova"/>
                <a:ea typeface="Proxima Nova"/>
                <a:cs typeface="Proxima Nova"/>
                <a:sym typeface="Proxima Nova"/>
              </a:rPr>
              <a:t>" n'apparaît plus dans les annonces les moins bien notées. </a:t>
            </a:r>
            <a:r>
              <a:rPr lang="fr-FR" sz="1700" b="1" i="0" u="none" strike="noStrike" cap="none">
                <a:solidFill>
                  <a:srgbClr val="212121"/>
                </a:solidFill>
                <a:latin typeface="Proxima Nova"/>
                <a:ea typeface="Proxima Nova"/>
                <a:cs typeface="Proxima Nova"/>
                <a:sym typeface="Proxima Nova"/>
              </a:rPr>
              <a:t>Les meilleures notes sont donc vraisemblablement attribuées aux logements situés dans le centre de Londres. </a:t>
            </a:r>
            <a:endParaRPr sz="1700" b="1"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chemeClr val="dk1"/>
              </a:buClr>
              <a:buSzPts val="11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gf6ed015bb3_0_109"/>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73" name="Google Shape;373;gf6ed015bb3_0_109"/>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74" name="Google Shape;374;gf6ed015bb3_0_109"/>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Text</a:t>
            </a:r>
            <a:r>
              <a:rPr lang="fr-FR" sz="2400" b="1" i="0" u="none" strike="noStrike" cap="none">
                <a:solidFill>
                  <a:srgbClr val="091158"/>
                </a:solidFill>
                <a:latin typeface="Proxima Nova"/>
                <a:ea typeface="Proxima Nova"/>
                <a:cs typeface="Proxima Nova"/>
                <a:sym typeface="Proxima Nova"/>
              </a:rPr>
              <a:t> Mining</a:t>
            </a:r>
            <a:endParaRPr sz="2400" b="1" i="0" u="none" strike="noStrike" cap="none">
              <a:solidFill>
                <a:srgbClr val="091158"/>
              </a:solidFill>
              <a:latin typeface="Proxima Nova"/>
              <a:ea typeface="Proxima Nova"/>
              <a:cs typeface="Proxima Nova"/>
              <a:sym typeface="Proxima Nova"/>
            </a:endParaRPr>
          </a:p>
        </p:txBody>
      </p:sp>
      <p:sp>
        <p:nvSpPr>
          <p:cNvPr id="375" name="Google Shape;375;gf6ed015bb3_0_109"/>
          <p:cNvSpPr txBox="1"/>
          <p:nvPr/>
        </p:nvSpPr>
        <p:spPr>
          <a:xfrm>
            <a:off x="373800" y="988600"/>
            <a:ext cx="1144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Analyse de la variable</a:t>
            </a:r>
            <a:r>
              <a:rPr lang="fr-FR" sz="2400" b="1">
                <a:solidFill>
                  <a:srgbClr val="40E5BF"/>
                </a:solidFill>
                <a:highlight>
                  <a:srgbClr val="FFFFFF"/>
                </a:highlight>
                <a:latin typeface="Proxima Nova"/>
                <a:ea typeface="Proxima Nova"/>
                <a:cs typeface="Proxima Nova"/>
                <a:sym typeface="Proxima Nova"/>
              </a:rPr>
              <a:t> équipements</a:t>
            </a:r>
            <a:r>
              <a:rPr lang="fr-FR" sz="2400" b="1" i="0" u="none" strike="noStrike" cap="none">
                <a:solidFill>
                  <a:srgbClr val="40E5BF"/>
                </a:solidFill>
                <a:highlight>
                  <a:srgbClr val="FFFFFF"/>
                </a:highlight>
                <a:latin typeface="Proxima Nova"/>
                <a:ea typeface="Proxima Nova"/>
                <a:cs typeface="Proxima Nova"/>
                <a:sym typeface="Proxima Nova"/>
              </a:rPr>
              <a:t> (Paris &amp; Londres confondues)</a:t>
            </a:r>
            <a:endParaRPr sz="1700" b="0" i="0" u="none" strike="noStrike" cap="none">
              <a:solidFill>
                <a:srgbClr val="40E5BF"/>
              </a:solidFill>
              <a:latin typeface="Proxima Nova"/>
              <a:ea typeface="Proxima Nova"/>
              <a:cs typeface="Proxima Nova"/>
              <a:sym typeface="Proxima Nova"/>
            </a:endParaRPr>
          </a:p>
        </p:txBody>
      </p:sp>
      <p:sp>
        <p:nvSpPr>
          <p:cNvPr id="376" name="Google Shape;376;gf6ed015bb3_0_109"/>
          <p:cNvSpPr txBox="1"/>
          <p:nvPr/>
        </p:nvSpPr>
        <p:spPr>
          <a:xfrm>
            <a:off x="7810125" y="2113550"/>
            <a:ext cx="4008000" cy="1754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fr-FR" sz="1700" b="1" i="0" u="none" strike="noStrike" cap="none">
                <a:solidFill>
                  <a:srgbClr val="212121"/>
                </a:solidFill>
                <a:latin typeface="Proxima Nova"/>
                <a:ea typeface="Proxima Nova"/>
                <a:cs typeface="Proxima Nova"/>
                <a:sym typeface="Proxima Nova"/>
              </a:rPr>
              <a:t>internet</a:t>
            </a:r>
            <a:r>
              <a:rPr lang="fr-FR" sz="1700" b="0" i="0" u="none" strike="noStrike" cap="none">
                <a:solidFill>
                  <a:srgbClr val="212121"/>
                </a:solidFill>
                <a:latin typeface="Proxima Nova"/>
                <a:ea typeface="Proxima Nova"/>
                <a:cs typeface="Proxima Nova"/>
                <a:sym typeface="Proxima Nova"/>
              </a:rPr>
              <a:t> est le mot le plus utilisé et </a:t>
            </a:r>
            <a:r>
              <a:rPr lang="fr-FR" sz="1700" b="1" i="0" u="none" strike="noStrike" cap="none">
                <a:solidFill>
                  <a:srgbClr val="212121"/>
                </a:solidFill>
                <a:latin typeface="Proxima Nova"/>
                <a:ea typeface="Proxima Nova"/>
                <a:cs typeface="Proxima Nova"/>
                <a:sym typeface="Proxima Nova"/>
              </a:rPr>
              <a:t>wireless</a:t>
            </a:r>
            <a:r>
              <a:rPr lang="fr-FR" sz="1700" b="0" i="0" u="none" strike="noStrike" cap="none">
                <a:solidFill>
                  <a:srgbClr val="212121"/>
                </a:solidFill>
                <a:latin typeface="Proxima Nova"/>
                <a:ea typeface="Proxima Nova"/>
                <a:cs typeface="Proxima Nova"/>
                <a:sym typeface="Proxima Nova"/>
              </a:rPr>
              <a:t> est en 6è position</a:t>
            </a:r>
            <a:endParaRPr sz="1700" b="0" i="0" u="none" strike="noStrike" cap="none">
              <a:solidFill>
                <a:srgbClr val="212121"/>
              </a:solidFill>
              <a:highlight>
                <a:srgbClr val="FFFFFE"/>
              </a:highlight>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p:txBody>
      </p:sp>
      <p:pic>
        <p:nvPicPr>
          <p:cNvPr id="377" name="Google Shape;377;gf6ed015bb3_0_109"/>
          <p:cNvPicPr preferRelativeResize="0"/>
          <p:nvPr/>
        </p:nvPicPr>
        <p:blipFill rotWithShape="1">
          <a:blip r:embed="rId5">
            <a:alphaModFix/>
          </a:blip>
          <a:srcRect/>
          <a:stretch/>
        </p:blipFill>
        <p:spPr>
          <a:xfrm>
            <a:off x="152400" y="1771300"/>
            <a:ext cx="7505324" cy="44945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f6ed015bb3_0_12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384" name="Google Shape;384;gf6ed015bb3_0_12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385" name="Google Shape;385;gf6ed015bb3_0_121"/>
          <p:cNvSpPr txBox="1"/>
          <p:nvPr/>
        </p:nvSpPr>
        <p:spPr>
          <a:xfrm>
            <a:off x="4613324" y="449000"/>
            <a:ext cx="27222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Data Mining</a:t>
            </a:r>
            <a:endParaRPr sz="2400" b="1" i="0" u="none" strike="noStrike" cap="none">
              <a:solidFill>
                <a:srgbClr val="091158"/>
              </a:solidFill>
              <a:latin typeface="Proxima Nova"/>
              <a:ea typeface="Proxima Nova"/>
              <a:cs typeface="Proxima Nova"/>
              <a:sym typeface="Proxima Nova"/>
            </a:endParaRPr>
          </a:p>
        </p:txBody>
      </p:sp>
      <p:sp>
        <p:nvSpPr>
          <p:cNvPr id="386" name="Google Shape;386;gf6ed015bb3_0_121"/>
          <p:cNvSpPr txBox="1"/>
          <p:nvPr/>
        </p:nvSpPr>
        <p:spPr>
          <a:xfrm>
            <a:off x="373800" y="988600"/>
            <a:ext cx="1144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40E5BF"/>
                </a:solidFill>
                <a:highlight>
                  <a:srgbClr val="FFFFFF"/>
                </a:highlight>
                <a:latin typeface="Proxima Nova"/>
                <a:ea typeface="Proxima Nova"/>
                <a:cs typeface="Proxima Nova"/>
                <a:sym typeface="Proxima Nova"/>
              </a:rPr>
              <a:t>Analyse de la variable “interaction” dans les annonces ayant le plus et le moins de reviews (Paris &amp; Londres confondues) </a:t>
            </a:r>
            <a:endParaRPr sz="1700" b="0" i="0" u="none" strike="noStrike" cap="none">
              <a:solidFill>
                <a:srgbClr val="40E5BF"/>
              </a:solidFill>
              <a:latin typeface="Proxima Nova"/>
              <a:ea typeface="Proxima Nova"/>
              <a:cs typeface="Proxima Nova"/>
              <a:sym typeface="Proxima Nova"/>
            </a:endParaRPr>
          </a:p>
        </p:txBody>
      </p:sp>
      <p:sp>
        <p:nvSpPr>
          <p:cNvPr id="387" name="Google Shape;387;gf6ed015bb3_0_121"/>
          <p:cNvSpPr txBox="1"/>
          <p:nvPr/>
        </p:nvSpPr>
        <p:spPr>
          <a:xfrm>
            <a:off x="6383300" y="4282800"/>
            <a:ext cx="5662500" cy="2016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La façon dont l'hôte dit communiquer avec ses invités peut-elle avoir une incidence sur le nombre de reviews?</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Le mot le plus fréquent est “</a:t>
            </a:r>
            <a:r>
              <a:rPr lang="fr-FR" sz="1700" b="1" i="0" u="none" strike="noStrike" cap="none">
                <a:solidFill>
                  <a:srgbClr val="212121"/>
                </a:solidFill>
                <a:latin typeface="Proxima Nova"/>
                <a:ea typeface="Proxima Nova"/>
                <a:cs typeface="Proxima Nova"/>
                <a:sym typeface="Proxima Nova"/>
              </a:rPr>
              <a:t>near”</a:t>
            </a:r>
            <a:r>
              <a:rPr lang="fr-FR" sz="1700" b="0" i="0" u="none" strike="noStrike" cap="none">
                <a:solidFill>
                  <a:srgbClr val="212121"/>
                </a:solidFill>
                <a:latin typeface="Proxima Nova"/>
                <a:ea typeface="Proxima Nova"/>
                <a:cs typeface="Proxima Nova"/>
                <a:sym typeface="Proxima Nova"/>
              </a:rPr>
              <a:t>, ce qui signifie peut-être qu'il est important que le propriétaire soit proche du logement loué. </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Notions de </a:t>
            </a:r>
            <a:r>
              <a:rPr lang="fr-FR" sz="1700" b="1" i="0" u="none" strike="noStrike" cap="none">
                <a:solidFill>
                  <a:srgbClr val="212121"/>
                </a:solidFill>
                <a:latin typeface="Proxima Nova"/>
                <a:ea typeface="Proxima Nova"/>
                <a:cs typeface="Proxima Nova"/>
                <a:sym typeface="Proxima Nova"/>
              </a:rPr>
              <a:t>disponibilité</a:t>
            </a:r>
            <a:r>
              <a:rPr lang="fr-FR" sz="1700" b="0" i="0" u="none" strike="noStrike" cap="none">
                <a:solidFill>
                  <a:srgbClr val="212121"/>
                </a:solidFill>
                <a:latin typeface="Proxima Nova"/>
                <a:ea typeface="Proxima Nova"/>
                <a:cs typeface="Proxima Nova"/>
                <a:sym typeface="Proxima Nova"/>
              </a:rPr>
              <a:t>, d'</a:t>
            </a:r>
            <a:r>
              <a:rPr lang="fr-FR" sz="1700" b="1" i="0" u="none" strike="noStrike" cap="none">
                <a:solidFill>
                  <a:srgbClr val="212121"/>
                </a:solidFill>
                <a:latin typeface="Proxima Nova"/>
                <a:ea typeface="Proxima Nova"/>
                <a:cs typeface="Proxima Nova"/>
                <a:sym typeface="Proxima Nova"/>
              </a:rPr>
              <a:t>horaires</a:t>
            </a:r>
            <a:r>
              <a:rPr lang="fr-FR" sz="1700" b="0" i="0" u="none" strike="noStrike" cap="none">
                <a:solidFill>
                  <a:srgbClr val="212121"/>
                </a:solidFill>
                <a:latin typeface="Proxima Nova"/>
                <a:ea typeface="Proxima Nova"/>
                <a:cs typeface="Proxima Nova"/>
                <a:sym typeface="Proxima Nova"/>
              </a:rPr>
              <a:t>, de </a:t>
            </a:r>
            <a:r>
              <a:rPr lang="fr-FR" sz="1700" b="1" i="0" u="none" strike="noStrike" cap="none">
                <a:solidFill>
                  <a:srgbClr val="212121"/>
                </a:solidFill>
                <a:latin typeface="Proxima Nova"/>
                <a:ea typeface="Proxima Nova"/>
                <a:cs typeface="Proxima Nova"/>
                <a:sym typeface="Proxima Nova"/>
              </a:rPr>
              <a:t>moyens de communication</a:t>
            </a:r>
            <a:r>
              <a:rPr lang="fr-FR" sz="1700" b="0" i="0" u="none" strike="noStrike" cap="none">
                <a:solidFill>
                  <a:srgbClr val="212121"/>
                </a:solidFill>
                <a:latin typeface="Proxima Nova"/>
                <a:ea typeface="Proxima Nova"/>
                <a:cs typeface="Proxima Nova"/>
                <a:sym typeface="Proxima Nova"/>
              </a:rPr>
              <a:t> et d'accueil importantes. </a:t>
            </a:r>
            <a:endParaRPr sz="1700" b="0" i="0" u="none" strike="noStrike" cap="none">
              <a:solidFill>
                <a:srgbClr val="212121"/>
              </a:solidFill>
              <a:latin typeface="Proxima Nova"/>
              <a:ea typeface="Proxima Nova"/>
              <a:cs typeface="Proxima Nova"/>
              <a:sym typeface="Proxima Nova"/>
            </a:endParaRPr>
          </a:p>
        </p:txBody>
      </p:sp>
      <p:pic>
        <p:nvPicPr>
          <p:cNvPr id="388" name="Google Shape;388;gf6ed015bb3_0_121"/>
          <p:cNvPicPr preferRelativeResize="0"/>
          <p:nvPr/>
        </p:nvPicPr>
        <p:blipFill rotWithShape="1">
          <a:blip r:embed="rId5">
            <a:alphaModFix/>
          </a:blip>
          <a:srcRect/>
          <a:stretch/>
        </p:blipFill>
        <p:spPr>
          <a:xfrm>
            <a:off x="7419125" y="2006100"/>
            <a:ext cx="3706666" cy="2226500"/>
          </a:xfrm>
          <a:prstGeom prst="rect">
            <a:avLst/>
          </a:prstGeom>
          <a:noFill/>
          <a:ln>
            <a:noFill/>
          </a:ln>
        </p:spPr>
      </p:pic>
      <p:pic>
        <p:nvPicPr>
          <p:cNvPr id="389" name="Google Shape;389;gf6ed015bb3_0_121"/>
          <p:cNvPicPr preferRelativeResize="0"/>
          <p:nvPr/>
        </p:nvPicPr>
        <p:blipFill rotWithShape="1">
          <a:blip r:embed="rId6">
            <a:alphaModFix/>
          </a:blip>
          <a:srcRect/>
          <a:stretch/>
        </p:blipFill>
        <p:spPr>
          <a:xfrm>
            <a:off x="1341775" y="2026224"/>
            <a:ext cx="3818720" cy="2226512"/>
          </a:xfrm>
          <a:prstGeom prst="rect">
            <a:avLst/>
          </a:prstGeom>
          <a:noFill/>
          <a:ln>
            <a:noFill/>
          </a:ln>
        </p:spPr>
      </p:pic>
      <p:sp>
        <p:nvSpPr>
          <p:cNvPr id="390" name="Google Shape;390;gf6ed015bb3_0_121"/>
          <p:cNvSpPr txBox="1"/>
          <p:nvPr/>
        </p:nvSpPr>
        <p:spPr>
          <a:xfrm>
            <a:off x="325875" y="4290750"/>
            <a:ext cx="5759700" cy="2277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000000"/>
                </a:solidFill>
                <a:latin typeface="Proxima Nova"/>
                <a:ea typeface="Proxima Nova"/>
                <a:cs typeface="Proxima Nova"/>
                <a:sym typeface="Proxima Nova"/>
              </a:rPr>
              <a:t>Les annonces ayant le moins de reviews ne contiennent </a:t>
            </a:r>
            <a:r>
              <a:rPr lang="fr-FR" sz="1700" b="1" i="0" u="none" strike="noStrike" cap="none">
                <a:solidFill>
                  <a:srgbClr val="000000"/>
                </a:solidFill>
                <a:latin typeface="Proxima Nova"/>
                <a:ea typeface="Proxima Nova"/>
                <a:cs typeface="Proxima Nova"/>
                <a:sym typeface="Proxima Nova"/>
              </a:rPr>
              <a:t>pas la notion d'accueil</a:t>
            </a:r>
            <a:r>
              <a:rPr lang="fr-FR" sz="1700" b="0" i="0" u="none" strike="noStrike" cap="none">
                <a:solidFill>
                  <a:srgbClr val="000000"/>
                </a:solidFill>
                <a:latin typeface="Proxima Nova"/>
                <a:ea typeface="Proxima Nova"/>
                <a:cs typeface="Proxima Nova"/>
                <a:sym typeface="Proxima Nova"/>
              </a:rPr>
              <a:t>.</a:t>
            </a:r>
            <a:endParaRPr sz="1700" b="0" i="0" u="none" strike="noStrike" cap="none">
              <a:solidFill>
                <a:srgbClr val="000000"/>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000000"/>
                </a:solidFill>
                <a:latin typeface="Proxima Nova"/>
                <a:ea typeface="Proxima Nova"/>
                <a:cs typeface="Proxima Nova"/>
                <a:sym typeface="Proxima Nova"/>
              </a:rPr>
              <a:t>Le moyen de communication essentiel semble être l'</a:t>
            </a:r>
            <a:r>
              <a:rPr lang="fr-FR" sz="1700" b="1" i="0" u="none" strike="noStrike" cap="none">
                <a:solidFill>
                  <a:srgbClr val="000000"/>
                </a:solidFill>
                <a:latin typeface="Proxima Nova"/>
                <a:ea typeface="Proxima Nova"/>
                <a:cs typeface="Proxima Nova"/>
                <a:sym typeface="Proxima Nova"/>
              </a:rPr>
              <a:t>e-mail</a:t>
            </a:r>
            <a:r>
              <a:rPr lang="fr-FR" sz="1700" b="0" i="0" u="none" strike="noStrike" cap="none">
                <a:solidFill>
                  <a:srgbClr val="000000"/>
                </a:solidFill>
                <a:latin typeface="Proxima Nova"/>
                <a:ea typeface="Proxima Nova"/>
                <a:cs typeface="Proxima Nova"/>
                <a:sym typeface="Proxima Nova"/>
              </a:rPr>
              <a:t>, ce qui est moins rapide qu'un appel ou un texto.</a:t>
            </a:r>
            <a:endParaRPr sz="1700" b="0" i="0" u="none" strike="noStrike" cap="none">
              <a:solidFill>
                <a:srgbClr val="000000"/>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000000"/>
                </a:solidFill>
                <a:latin typeface="Proxima Nova"/>
                <a:ea typeface="Proxima Nova"/>
                <a:cs typeface="Proxima Nova"/>
                <a:sym typeface="Proxima Nova"/>
              </a:rPr>
              <a:t>"always" n'est plus présent ici, ce qui montre une </a:t>
            </a:r>
            <a:r>
              <a:rPr lang="fr-FR" sz="1700" b="1" i="0" u="none" strike="noStrike" cap="none">
                <a:solidFill>
                  <a:srgbClr val="000000"/>
                </a:solidFill>
                <a:latin typeface="Proxima Nova"/>
                <a:ea typeface="Proxima Nova"/>
                <a:cs typeface="Proxima Nova"/>
                <a:sym typeface="Proxima Nova"/>
              </a:rPr>
              <a:t>plus grande distanciation entre l'hôte et ses clients.</a:t>
            </a:r>
            <a:endParaRPr sz="1700" b="1" i="0" u="none" strike="noStrike" cap="none">
              <a:solidFill>
                <a:srgbClr val="000000"/>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000000"/>
                </a:solidFill>
                <a:latin typeface="Proxima Nova"/>
                <a:ea typeface="Proxima Nova"/>
                <a:cs typeface="Proxima Nova"/>
                <a:sym typeface="Proxima Nova"/>
              </a:rPr>
              <a:t>Cependant, le mot happy apparaît ici alors qu'il n'apparaît pas dans les annonces ayant le plus de reviews. </a:t>
            </a:r>
            <a:endParaRPr sz="1700" b="0" i="0" u="none" strike="noStrike" cap="none">
              <a:solidFill>
                <a:srgbClr val="212121"/>
              </a:solidFill>
              <a:latin typeface="Proxima Nova"/>
              <a:ea typeface="Proxima Nova"/>
              <a:cs typeface="Proxima Nova"/>
              <a:sym typeface="Proxima Nova"/>
            </a:endParaRPr>
          </a:p>
        </p:txBody>
      </p:sp>
      <p:sp>
        <p:nvSpPr>
          <p:cNvPr id="391" name="Google Shape;391;gf6ed015bb3_0_121"/>
          <p:cNvSpPr txBox="1"/>
          <p:nvPr/>
        </p:nvSpPr>
        <p:spPr>
          <a:xfrm>
            <a:off x="1446600" y="8931475"/>
            <a:ext cx="5759700" cy="369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fr-FR" sz="1200" b="0" i="1" u="none" strike="noStrike" cap="none">
                <a:solidFill>
                  <a:srgbClr val="212121"/>
                </a:solidFill>
                <a:latin typeface="Proxima Nova"/>
                <a:ea typeface="Proxima Nova"/>
                <a:cs typeface="Proxima Nova"/>
                <a:sym typeface="Proxima Nova"/>
              </a:rPr>
              <a:t>*nombre de reviews supérieur à 300 vs nombre de reviews inférieur à 10</a:t>
            </a:r>
            <a:endParaRPr sz="1200" b="0" i="0" u="none" strike="noStrike" cap="none">
              <a:solidFill>
                <a:srgbClr val="000000"/>
              </a:solidFill>
              <a:latin typeface="Calibri"/>
              <a:ea typeface="Calibri"/>
              <a:cs typeface="Calibri"/>
              <a:sym typeface="Calibri"/>
            </a:endParaRPr>
          </a:p>
        </p:txBody>
      </p:sp>
      <p:sp>
        <p:nvSpPr>
          <p:cNvPr id="392" name="Google Shape;392;gf6ed015bb3_0_121"/>
          <p:cNvSpPr txBox="1"/>
          <p:nvPr/>
        </p:nvSpPr>
        <p:spPr>
          <a:xfrm>
            <a:off x="0" y="12396"/>
            <a:ext cx="4001984"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600" b="0" i="0" u="none" strike="noStrike" cap="none">
                <a:solidFill>
                  <a:srgbClr val="000000"/>
                </a:solidFill>
                <a:latin typeface="Arial"/>
                <a:ea typeface="Arial"/>
                <a:cs typeface="Arial"/>
                <a:sym typeface="Arial"/>
              </a:rPr>
              <a:t>Visualisation des abscisses insuffisante </a:t>
            </a:r>
            <a:endParaRPr/>
          </a:p>
          <a:p>
            <a:pPr marL="0" marR="0" lvl="0" indent="0" algn="l" rtl="0">
              <a:lnSpc>
                <a:spcPct val="100000"/>
              </a:lnSpc>
              <a:spcBef>
                <a:spcPts val="0"/>
              </a:spcBef>
              <a:spcAft>
                <a:spcPts val="0"/>
              </a:spcAft>
              <a:buNone/>
            </a:pPr>
            <a:r>
              <a:rPr lang="fr-FR" sz="1600" b="0" i="0" u="none" strike="noStrike" cap="none">
                <a:solidFill>
                  <a:srgbClr val="000000"/>
                </a:solidFill>
                <a:latin typeface="Arial"/>
                <a:ea typeface="Arial"/>
                <a:cs typeface="Arial"/>
                <a:sym typeface="Arial"/>
              </a:rPr>
              <a:t>Reco 🡺 Zoom peut-être sur une ou 2 abscisses ou tout le graph</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7"/>
          <p:cNvSpPr txBox="1">
            <a:spLocks noGrp="1"/>
          </p:cNvSpPr>
          <p:nvPr>
            <p:ph type="title"/>
          </p:nvPr>
        </p:nvSpPr>
        <p:spPr>
          <a:xfrm>
            <a:off x="831850" y="1709738"/>
            <a:ext cx="10515600" cy="385978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fr-FR">
                <a:solidFill>
                  <a:srgbClr val="091158"/>
                </a:solidFill>
                <a:latin typeface="Proxima Nova"/>
                <a:ea typeface="Proxima Nova"/>
                <a:cs typeface="Proxima Nova"/>
                <a:sym typeface="Proxima Nova"/>
              </a:rPr>
              <a:t>Machine Learning #1:</a:t>
            </a:r>
            <a:br>
              <a:rPr lang="fr-FR">
                <a:solidFill>
                  <a:srgbClr val="091158"/>
                </a:solidFill>
                <a:latin typeface="Proxima Nova"/>
                <a:ea typeface="Proxima Nova"/>
                <a:cs typeface="Proxima Nova"/>
                <a:sym typeface="Proxima Nova"/>
              </a:rPr>
            </a:br>
            <a:r>
              <a:rPr lang="fr-FR">
                <a:solidFill>
                  <a:srgbClr val="091158"/>
                </a:solidFill>
                <a:latin typeface="Proxima Nova"/>
                <a:ea typeface="Proxima Nova"/>
                <a:cs typeface="Proxima Nova"/>
                <a:sym typeface="Proxima Nova"/>
              </a:rPr>
              <a:t>Prédiction des SuperHosts</a:t>
            </a:r>
            <a:br>
              <a:rPr lang="fr-FR">
                <a:solidFill>
                  <a:srgbClr val="091158"/>
                </a:solidFill>
                <a:latin typeface="Proxima Nova"/>
                <a:ea typeface="Proxima Nova"/>
                <a:cs typeface="Proxima Nova"/>
                <a:sym typeface="Proxima Nova"/>
              </a:rPr>
            </a:br>
            <a:br>
              <a:rPr lang="fr-FR">
                <a:solidFill>
                  <a:srgbClr val="091158"/>
                </a:solidFill>
                <a:latin typeface="Proxima Nova"/>
                <a:ea typeface="Proxima Nova"/>
                <a:cs typeface="Proxima Nova"/>
                <a:sym typeface="Proxima Nova"/>
              </a:rPr>
            </a:b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f8174e55a3_0_126"/>
          <p:cNvSpPr txBox="1">
            <a:spLocks noGrp="1"/>
          </p:cNvSpPr>
          <p:nvPr>
            <p:ph type="ctrTitle"/>
          </p:nvPr>
        </p:nvSpPr>
        <p:spPr>
          <a:xfrm>
            <a:off x="482200" y="131775"/>
            <a:ext cx="10185900" cy="832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endParaRPr sz="2400" b="1" dirty="0">
              <a:solidFill>
                <a:srgbClr val="40E5B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400"/>
              <a:buFont typeface="Calibri"/>
              <a:buNone/>
            </a:pPr>
            <a:endParaRPr sz="4400" dirty="0"/>
          </a:p>
        </p:txBody>
      </p:sp>
      <p:sp>
        <p:nvSpPr>
          <p:cNvPr id="403" name="Google Shape;403;gf8174e55a3_0_126"/>
          <p:cNvSpPr txBox="1">
            <a:spLocks noGrp="1"/>
          </p:cNvSpPr>
          <p:nvPr>
            <p:ph type="subTitle" idx="1"/>
          </p:nvPr>
        </p:nvSpPr>
        <p:spPr>
          <a:xfrm>
            <a:off x="482200" y="1673939"/>
            <a:ext cx="5022026" cy="4735061"/>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523"/>
              <a:buNone/>
            </a:pPr>
            <a:r>
              <a:rPr lang="fr-FR" sz="2000" dirty="0">
                <a:solidFill>
                  <a:srgbClr val="212121"/>
                </a:solidFill>
                <a:latin typeface="Proxima Nova"/>
                <a:ea typeface="Proxima Nova"/>
                <a:cs typeface="Proxima Nova"/>
                <a:sym typeface="Proxima Nova"/>
              </a:rPr>
              <a:t> </a:t>
            </a:r>
            <a:endParaRPr sz="2000" dirty="0">
              <a:solidFill>
                <a:srgbClr val="212121"/>
              </a:solidFill>
              <a:latin typeface="Proxima Nova"/>
              <a:ea typeface="Proxima Nova"/>
              <a:cs typeface="Proxima Nova"/>
              <a:sym typeface="Proxima Nova"/>
            </a:endParaRPr>
          </a:p>
          <a:p>
            <a:pPr marL="0" lvl="0" indent="0" algn="l" rtl="0">
              <a:lnSpc>
                <a:spcPct val="80000"/>
              </a:lnSpc>
              <a:spcBef>
                <a:spcPts val="0"/>
              </a:spcBef>
              <a:spcAft>
                <a:spcPts val="0"/>
              </a:spcAft>
              <a:buClr>
                <a:schemeClr val="dk1"/>
              </a:buClr>
              <a:buSzPts val="523"/>
              <a:buNone/>
            </a:pPr>
            <a:endParaRPr sz="2000" b="1" dirty="0">
              <a:solidFill>
                <a:srgbClr val="212121"/>
              </a:solidFill>
              <a:latin typeface="Proxima Nova"/>
              <a:ea typeface="Proxima Nova"/>
              <a:cs typeface="Proxima Nova"/>
              <a:sym typeface="Proxima Nova"/>
            </a:endParaRPr>
          </a:p>
          <a:p>
            <a:pPr marL="0" lvl="0" indent="0" algn="l" rtl="0">
              <a:lnSpc>
                <a:spcPct val="90000"/>
              </a:lnSpc>
              <a:spcBef>
                <a:spcPts val="0"/>
              </a:spcBef>
              <a:spcAft>
                <a:spcPts val="0"/>
              </a:spcAft>
              <a:buSzPts val="4400"/>
              <a:buNone/>
            </a:pPr>
            <a:r>
              <a:rPr lang="fr-FR" b="1" dirty="0">
                <a:solidFill>
                  <a:srgbClr val="40E5BF"/>
                </a:solidFill>
                <a:latin typeface="Proxima Nova"/>
                <a:ea typeface="Proxima Nova"/>
                <a:cs typeface="Proxima Nova"/>
                <a:sym typeface="Proxima Nova"/>
              </a:rPr>
              <a:t>Rappel Objectif marketing:</a:t>
            </a:r>
            <a:endParaRPr b="1" dirty="0">
              <a:solidFill>
                <a:srgbClr val="40E5BF"/>
              </a:solidFill>
              <a:latin typeface="Proxima Nova"/>
              <a:ea typeface="Proxima Nova"/>
              <a:cs typeface="Proxima Nova"/>
              <a:sym typeface="Proxima Nova"/>
            </a:endParaRPr>
          </a:p>
          <a:p>
            <a:pPr marL="0" lvl="0" indent="0" algn="just" rtl="0">
              <a:lnSpc>
                <a:spcPct val="80000"/>
              </a:lnSpc>
              <a:spcBef>
                <a:spcPts val="0"/>
              </a:spcBef>
              <a:spcAft>
                <a:spcPts val="0"/>
              </a:spcAft>
              <a:buSzPts val="523"/>
              <a:buNone/>
            </a:pPr>
            <a:endParaRPr sz="2000" dirty="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SzPts val="523"/>
              <a:buNone/>
            </a:pPr>
            <a:r>
              <a:rPr lang="fr-FR" sz="2000" dirty="0">
                <a:solidFill>
                  <a:srgbClr val="212121"/>
                </a:solidFill>
                <a:latin typeface="Proxima Nova"/>
                <a:ea typeface="Proxima Nova"/>
                <a:cs typeface="Proxima Nova"/>
                <a:sym typeface="Proxima Nova"/>
              </a:rPr>
              <a:t>L’</a:t>
            </a:r>
            <a:r>
              <a:rPr lang="fr-FR" sz="2000" dirty="0" err="1">
                <a:solidFill>
                  <a:srgbClr val="212121"/>
                </a:solidFill>
                <a:latin typeface="Proxima Nova"/>
                <a:ea typeface="Proxima Nova"/>
                <a:cs typeface="Proxima Nova"/>
                <a:sym typeface="Proxima Nova"/>
              </a:rPr>
              <a:t>equipe</a:t>
            </a:r>
            <a:r>
              <a:rPr lang="fr-FR" sz="2000" dirty="0">
                <a:solidFill>
                  <a:srgbClr val="212121"/>
                </a:solidFill>
                <a:latin typeface="Proxima Nova"/>
                <a:ea typeface="Proxima Nova"/>
                <a:cs typeface="Proxima Nova"/>
                <a:sym typeface="Proxima Nova"/>
              </a:rPr>
              <a:t> Marketing de </a:t>
            </a:r>
            <a:r>
              <a:rPr lang="fr-FR" sz="2000" dirty="0" err="1">
                <a:solidFill>
                  <a:srgbClr val="212121"/>
                </a:solidFill>
                <a:latin typeface="Proxima Nova"/>
                <a:ea typeface="Proxima Nova"/>
                <a:cs typeface="Proxima Nova"/>
                <a:sym typeface="Proxima Nova"/>
              </a:rPr>
              <a:t>AirBnb</a:t>
            </a:r>
            <a:r>
              <a:rPr lang="fr-FR" sz="2000" dirty="0">
                <a:solidFill>
                  <a:srgbClr val="212121"/>
                </a:solidFill>
                <a:latin typeface="Proxima Nova"/>
                <a:ea typeface="Proxima Nova"/>
                <a:cs typeface="Proxima Nova"/>
                <a:sym typeface="Proxima Nova"/>
              </a:rPr>
              <a:t> souhaite contacter les potentiels ‘</a:t>
            </a:r>
            <a:r>
              <a:rPr lang="fr-FR" sz="2000" dirty="0" err="1">
                <a:solidFill>
                  <a:srgbClr val="212121"/>
                </a:solidFill>
                <a:latin typeface="Proxima Nova"/>
                <a:ea typeface="Proxima Nova"/>
                <a:cs typeface="Proxima Nova"/>
                <a:sym typeface="Proxima Nova"/>
              </a:rPr>
              <a:t>SuperHost</a:t>
            </a:r>
            <a:r>
              <a:rPr lang="fr-FR" sz="2000" dirty="0">
                <a:solidFill>
                  <a:srgbClr val="212121"/>
                </a:solidFill>
                <a:latin typeface="Proxima Nova"/>
                <a:ea typeface="Proxima Nova"/>
                <a:cs typeface="Proxima Nova"/>
                <a:sym typeface="Proxima Nova"/>
              </a:rPr>
              <a:t>’ pour leur offrir une promotion -baisse des frais de service- afin d’augmenter leur attractivité, louer leur bien plus rapidement.</a:t>
            </a:r>
            <a:endParaRPr sz="2000" dirty="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endParaRPr sz="2000" dirty="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endParaRPr sz="2000" b="1" dirty="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r>
              <a:rPr lang="fr-FR" sz="2000" dirty="0">
                <a:solidFill>
                  <a:srgbClr val="212121"/>
                </a:solidFill>
                <a:latin typeface="Proxima Nova"/>
                <a:ea typeface="Proxima Nova"/>
                <a:cs typeface="Proxima Nova"/>
                <a:sym typeface="Proxima Nova"/>
              </a:rPr>
              <a:t>Pour </a:t>
            </a:r>
            <a:r>
              <a:rPr lang="fr-FR" sz="2000" dirty="0" err="1">
                <a:solidFill>
                  <a:srgbClr val="212121"/>
                </a:solidFill>
                <a:latin typeface="Proxima Nova"/>
                <a:ea typeface="Proxima Nova"/>
                <a:cs typeface="Proxima Nova"/>
                <a:sym typeface="Proxima Nova"/>
              </a:rPr>
              <a:t>Airbnb</a:t>
            </a:r>
            <a:r>
              <a:rPr lang="fr-FR" sz="2000" dirty="0">
                <a:solidFill>
                  <a:srgbClr val="212121"/>
                </a:solidFill>
                <a:latin typeface="Proxima Nova"/>
                <a:ea typeface="Proxima Nova"/>
                <a:cs typeface="Proxima Nova"/>
                <a:sym typeface="Proxima Nova"/>
              </a:rPr>
              <a:t>, c’est augmenter le CA grâce à un plus grand nombre d’annonceurs </a:t>
            </a:r>
            <a:r>
              <a:rPr lang="fr-FR" sz="2000" dirty="0" err="1">
                <a:solidFill>
                  <a:srgbClr val="212121"/>
                </a:solidFill>
                <a:latin typeface="Proxima Nova"/>
                <a:ea typeface="Proxima Nova"/>
                <a:cs typeface="Proxima Nova"/>
                <a:sym typeface="Proxima Nova"/>
              </a:rPr>
              <a:t>SuperHost</a:t>
            </a:r>
            <a:endParaRPr sz="2000" dirty="0">
              <a:solidFill>
                <a:srgbClr val="212121"/>
              </a:solidFill>
              <a:latin typeface="Proxima Nova"/>
              <a:ea typeface="Proxima Nova"/>
              <a:cs typeface="Proxima Nova"/>
              <a:sym typeface="Proxima Nova"/>
            </a:endParaRPr>
          </a:p>
          <a:p>
            <a:pPr marL="0" lvl="0" indent="0" algn="l" rtl="0">
              <a:lnSpc>
                <a:spcPct val="80000"/>
              </a:lnSpc>
              <a:spcBef>
                <a:spcPts val="1000"/>
              </a:spcBef>
              <a:spcAft>
                <a:spcPts val="0"/>
              </a:spcAft>
              <a:buClr>
                <a:schemeClr val="dk1"/>
              </a:buClr>
              <a:buSzPts val="1140"/>
              <a:buNone/>
            </a:pPr>
            <a:endParaRPr sz="2800" dirty="0"/>
          </a:p>
        </p:txBody>
      </p:sp>
      <p:pic>
        <p:nvPicPr>
          <p:cNvPr id="404" name="Google Shape;404;gf8174e55a3_0_126"/>
          <p:cNvPicPr preferRelativeResize="0"/>
          <p:nvPr/>
        </p:nvPicPr>
        <p:blipFill rotWithShape="1">
          <a:blip r:embed="rId3">
            <a:alphaModFix/>
          </a:blip>
          <a:srcRect/>
          <a:stretch/>
        </p:blipFill>
        <p:spPr>
          <a:xfrm>
            <a:off x="5643298" y="878100"/>
            <a:ext cx="6347776" cy="5179950"/>
          </a:xfrm>
          <a:prstGeom prst="rect">
            <a:avLst/>
          </a:prstGeom>
          <a:noFill/>
          <a:ln>
            <a:noFill/>
          </a:ln>
        </p:spPr>
      </p:pic>
      <p:pic>
        <p:nvPicPr>
          <p:cNvPr id="405" name="Google Shape;405;gf8174e55a3_0_126"/>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pic>
        <p:nvPicPr>
          <p:cNvPr id="406" name="Google Shape;406;gf8174e55a3_0_126"/>
          <p:cNvPicPr preferRelativeResize="0"/>
          <p:nvPr/>
        </p:nvPicPr>
        <p:blipFill rotWithShape="1">
          <a:blip r:embed="rId5">
            <a:alphaModFix/>
          </a:blip>
          <a:srcRect/>
          <a:stretch/>
        </p:blipFill>
        <p:spPr>
          <a:xfrm>
            <a:off x="10530305" y="6007003"/>
            <a:ext cx="1500149" cy="699550"/>
          </a:xfrm>
          <a:prstGeom prst="rect">
            <a:avLst/>
          </a:prstGeom>
          <a:noFill/>
          <a:ln>
            <a:noFill/>
          </a:ln>
        </p:spPr>
      </p:pic>
      <p:sp>
        <p:nvSpPr>
          <p:cNvPr id="407" name="Google Shape;407;gf8174e55a3_0_126"/>
          <p:cNvSpPr txBox="1"/>
          <p:nvPr/>
        </p:nvSpPr>
        <p:spPr>
          <a:xfrm>
            <a:off x="3289465" y="449000"/>
            <a:ext cx="5188463"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des « superHosts »</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831850" y="1709738"/>
            <a:ext cx="10515600" cy="385978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11111"/>
              <a:buNone/>
            </a:pPr>
            <a:r>
              <a:rPr lang="fr-FR">
                <a:solidFill>
                  <a:srgbClr val="091158"/>
                </a:solidFill>
                <a:latin typeface="Proxima Nova"/>
                <a:ea typeface="Proxima Nova"/>
                <a:cs typeface="Proxima Nova"/>
                <a:sym typeface="Proxima Nova"/>
              </a:rPr>
              <a:t>Exploration </a:t>
            </a:r>
            <a:br>
              <a:rPr lang="fr-FR">
                <a:solidFill>
                  <a:srgbClr val="091158"/>
                </a:solidFill>
                <a:latin typeface="Proxima Nova"/>
                <a:ea typeface="Proxima Nova"/>
                <a:cs typeface="Proxima Nova"/>
                <a:sym typeface="Proxima Nova"/>
              </a:rPr>
            </a:br>
            <a:r>
              <a:rPr lang="fr-FR">
                <a:solidFill>
                  <a:srgbClr val="091158"/>
                </a:solidFill>
                <a:latin typeface="Proxima Nova"/>
                <a:ea typeface="Proxima Nova"/>
                <a:cs typeface="Proxima Nova"/>
                <a:sym typeface="Proxima Nova"/>
              </a:rPr>
              <a:t>&amp; Nettoyage, </a:t>
            </a:r>
            <a:br>
              <a:rPr lang="fr-FR">
                <a:solidFill>
                  <a:srgbClr val="091158"/>
                </a:solidFill>
                <a:latin typeface="Proxima Nova"/>
                <a:ea typeface="Proxima Nova"/>
                <a:cs typeface="Proxima Nova"/>
                <a:sym typeface="Proxima Nova"/>
              </a:rPr>
            </a:br>
            <a:br>
              <a:rPr lang="fr-FR">
                <a:solidFill>
                  <a:srgbClr val="091158"/>
                </a:solidFill>
                <a:latin typeface="Proxima Nova"/>
                <a:ea typeface="Proxima Nova"/>
                <a:cs typeface="Proxima Nova"/>
                <a:sym typeface="Proxima Nova"/>
              </a:rPr>
            </a:br>
            <a:r>
              <a:rPr lang="fr-FR">
                <a:solidFill>
                  <a:srgbClr val="091158"/>
                </a:solidFill>
                <a:latin typeface="Proxima Nova"/>
                <a:ea typeface="Proxima Nova"/>
                <a:cs typeface="Proxima Nova"/>
                <a:sym typeface="Proxima Nova"/>
              </a:rPr>
              <a:t>Analyse statistique </a:t>
            </a:r>
            <a:br>
              <a:rPr lang="fr-FR">
                <a:solidFill>
                  <a:srgbClr val="091158"/>
                </a:solidFill>
                <a:latin typeface="Proxima Nova"/>
                <a:ea typeface="Proxima Nova"/>
                <a:cs typeface="Proxima Nova"/>
                <a:sym typeface="Proxima Nova"/>
              </a:rPr>
            </a:br>
            <a:r>
              <a:rPr lang="fr-FR">
                <a:solidFill>
                  <a:srgbClr val="091158"/>
                </a:solidFill>
                <a:latin typeface="Proxima Nova"/>
                <a:ea typeface="Proxima Nova"/>
                <a:cs typeface="Proxima Nova"/>
                <a:sym typeface="Proxima Nova"/>
              </a:rPr>
              <a:t>&amp; Data Visualisation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f8174e55a3_0_0"/>
          <p:cNvSpPr txBox="1">
            <a:spLocks noGrp="1"/>
          </p:cNvSpPr>
          <p:nvPr>
            <p:ph type="title"/>
          </p:nvPr>
        </p:nvSpPr>
        <p:spPr>
          <a:xfrm>
            <a:off x="-2088600" y="517525"/>
            <a:ext cx="141531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Qu’est ce que le statut ‘SuperHost’ … Il est recherché et reconnu </a:t>
            </a:r>
            <a:endParaRPr sz="2400" b="1">
              <a:solidFill>
                <a:srgbClr val="40E5BF"/>
              </a:solidFill>
              <a:latin typeface="Proxima Nova"/>
              <a:ea typeface="Proxima Nova"/>
              <a:cs typeface="Proxima Nova"/>
              <a:sym typeface="Proxima Nova"/>
            </a:endParaRPr>
          </a:p>
        </p:txBody>
      </p:sp>
      <p:pic>
        <p:nvPicPr>
          <p:cNvPr id="413" name="Google Shape;413;gf8174e55a3_0_0"/>
          <p:cNvPicPr preferRelativeResize="0">
            <a:picLocks noGrp="1"/>
          </p:cNvPicPr>
          <p:nvPr>
            <p:ph type="body" idx="1"/>
          </p:nvPr>
        </p:nvPicPr>
        <p:blipFill rotWithShape="1">
          <a:blip r:embed="rId3">
            <a:alphaModFix/>
          </a:blip>
          <a:srcRect/>
          <a:stretch/>
        </p:blipFill>
        <p:spPr>
          <a:xfrm>
            <a:off x="396532" y="5226867"/>
            <a:ext cx="11398800" cy="744000"/>
          </a:xfrm>
          <a:prstGeom prst="rect">
            <a:avLst/>
          </a:prstGeom>
          <a:noFill/>
          <a:ln w="9525" cap="flat" cmpd="sng">
            <a:solidFill>
              <a:schemeClr val="accent1"/>
            </a:solidFill>
            <a:prstDash val="solid"/>
            <a:round/>
            <a:headEnd type="none" w="sm" len="sm"/>
            <a:tailEnd type="none" w="sm" len="sm"/>
          </a:ln>
        </p:spPr>
      </p:pic>
      <p:sp>
        <p:nvSpPr>
          <p:cNvPr id="414" name="Google Shape;414;gf8174e55a3_0_0"/>
          <p:cNvSpPr txBox="1"/>
          <p:nvPr/>
        </p:nvSpPr>
        <p:spPr>
          <a:xfrm>
            <a:off x="396532" y="1661427"/>
            <a:ext cx="11525700" cy="380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Un label recherché par les propriétaires car atteindre et maintenir le statut ‘SuperHost’, c’est:</a:t>
            </a:r>
            <a:endParaRPr sz="1700" b="0" i="0" u="none" strike="noStrike" cap="none">
              <a:solidFill>
                <a:srgbClr val="212121"/>
              </a:solidFill>
              <a:latin typeface="Proxima Nova"/>
              <a:ea typeface="Proxima Nova"/>
              <a:cs typeface="Proxima Nova"/>
              <a:sym typeface="Proxima Nova"/>
            </a:endParaRPr>
          </a:p>
          <a:p>
            <a:pPr marL="0" marR="0" lvl="0" indent="45720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285750" marR="0" lvl="0" indent="-26670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une visibilité augmentée de l’annonce sur la plateforme Airbnb </a:t>
            </a:r>
            <a:endParaRPr sz="1700" b="0" i="0" u="none" strike="noStrike" cap="none">
              <a:solidFill>
                <a:srgbClr val="212121"/>
              </a:solidFill>
              <a:latin typeface="Proxima Nova"/>
              <a:ea typeface="Proxima Nova"/>
              <a:cs typeface="Proxima Nova"/>
              <a:sym typeface="Proxima Nova"/>
            </a:endParaRPr>
          </a:p>
          <a:p>
            <a:pPr marL="285750" marR="0" lvl="0" indent="-26670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un sélecteur ‘Superhost’ : Les clients Airbnb ont la possibilité de cocher l’option SuperHost, qui filtre les annonces... Redoutable, non !  </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Un label reconnu par les clients : </a:t>
            </a:r>
            <a:endParaRPr sz="1700" b="0" i="0" u="none" strike="noStrike" cap="none">
              <a:solidFill>
                <a:srgbClr val="212121"/>
              </a:solidFill>
              <a:latin typeface="Proxima Nova"/>
              <a:ea typeface="Proxima Nova"/>
              <a:cs typeface="Proxima Nova"/>
              <a:sym typeface="Proxima Nova"/>
            </a:endParaRPr>
          </a:p>
          <a:p>
            <a:pPr marL="0" marR="0" lvl="0" indent="45720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285750" marR="0" lvl="0" indent="-26670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pas de mauvaise surprise à l’arrivée par rapport à la description de l’annonce</a:t>
            </a:r>
            <a:endParaRPr sz="1700" b="0" i="0" u="none" strike="noStrike" cap="none">
              <a:solidFill>
                <a:srgbClr val="212121"/>
              </a:solidFill>
              <a:latin typeface="Proxima Nova"/>
              <a:ea typeface="Proxima Nova"/>
              <a:cs typeface="Proxima Nova"/>
              <a:sym typeface="Proxima Nova"/>
            </a:endParaRPr>
          </a:p>
          <a:p>
            <a:pPr marL="285750" marR="0" lvl="0" indent="-266700" algn="just" rtl="0">
              <a:lnSpc>
                <a:spcPct val="100000"/>
              </a:lnSpc>
              <a:spcBef>
                <a:spcPts val="0"/>
              </a:spcBef>
              <a:spcAft>
                <a:spcPts val="0"/>
              </a:spcAft>
              <a:buClr>
                <a:srgbClr val="212121"/>
              </a:buClr>
              <a:buSzPts val="1700"/>
              <a:buFont typeface="Proxima Nova"/>
              <a:buChar char="•"/>
            </a:pPr>
            <a:r>
              <a:rPr lang="fr-FR" sz="1700" b="0" i="0" u="none" strike="noStrike" cap="none">
                <a:solidFill>
                  <a:srgbClr val="212121"/>
                </a:solidFill>
                <a:latin typeface="Proxima Nova"/>
                <a:ea typeface="Proxima Nova"/>
                <a:cs typeface="Proxima Nova"/>
                <a:sym typeface="Proxima Nova"/>
              </a:rPr>
              <a:t>l’assurance d’un accueil reconnu par les locataires précédents  </a:t>
            </a: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212121"/>
              </a:solidFill>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700"/>
              <a:buFont typeface="Arial"/>
              <a:buNone/>
            </a:pPr>
            <a:r>
              <a:rPr lang="fr-FR" sz="1700" b="0" i="0" u="none" strike="noStrike" cap="none">
                <a:solidFill>
                  <a:srgbClr val="212121"/>
                </a:solidFill>
                <a:latin typeface="Proxima Nova"/>
                <a:ea typeface="Proxima Nova"/>
                <a:cs typeface="Proxima Nova"/>
                <a:sym typeface="Proxima Nova"/>
              </a:rPr>
              <a:t>Critères pour devenir un superhost: basés sur </a:t>
            </a:r>
            <a:r>
              <a:rPr lang="fr-FR" sz="1700" b="1" i="0" u="none" strike="noStrike" cap="none">
                <a:solidFill>
                  <a:srgbClr val="212121"/>
                </a:solidFill>
                <a:latin typeface="Proxima Nova"/>
                <a:ea typeface="Proxima Nova"/>
                <a:cs typeface="Proxima Nova"/>
                <a:sym typeface="Proxima Nova"/>
              </a:rPr>
              <a:t>4 indicateurs</a:t>
            </a:r>
            <a:r>
              <a:rPr lang="fr-FR" sz="1700" b="0" i="0" u="none" strike="noStrike" cap="none">
                <a:solidFill>
                  <a:srgbClr val="212121"/>
                </a:solidFill>
                <a:latin typeface="Proxima Nova"/>
                <a:ea typeface="Proxima Nova"/>
                <a:cs typeface="Proxima Nova"/>
                <a:sym typeface="Proxima Nova"/>
              </a:rPr>
              <a:t>, vérifiés tous les trimestres:  </a:t>
            </a:r>
            <a:endParaRPr sz="1700" b="0" i="0" u="none" strike="noStrike" cap="none">
              <a:solidFill>
                <a:srgbClr val="21212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pic>
        <p:nvPicPr>
          <p:cNvPr id="415" name="Google Shape;415;gf8174e55a3_0_0"/>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pic>
        <p:nvPicPr>
          <p:cNvPr id="416" name="Google Shape;416;gf8174e55a3_0_0"/>
          <p:cNvPicPr preferRelativeResize="0"/>
          <p:nvPr/>
        </p:nvPicPr>
        <p:blipFill rotWithShape="1">
          <a:blip r:embed="rId5">
            <a:alphaModFix/>
          </a:blip>
          <a:srcRect/>
          <a:stretch/>
        </p:blipFill>
        <p:spPr>
          <a:xfrm>
            <a:off x="10530305" y="6007003"/>
            <a:ext cx="1500149" cy="699550"/>
          </a:xfrm>
          <a:prstGeom prst="rect">
            <a:avLst/>
          </a:prstGeom>
          <a:noFill/>
          <a:ln>
            <a:noFill/>
          </a:ln>
        </p:spPr>
      </p:pic>
      <p:sp>
        <p:nvSpPr>
          <p:cNvPr id="417" name="Google Shape;417;gf8174e55a3_0_0"/>
          <p:cNvSpPr txBox="1"/>
          <p:nvPr/>
        </p:nvSpPr>
        <p:spPr>
          <a:xfrm>
            <a:off x="3289465" y="449000"/>
            <a:ext cx="5188463"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des « superHosts »</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f8174e55a3_0_6"/>
          <p:cNvSpPr txBox="1">
            <a:spLocks noGrp="1"/>
          </p:cNvSpPr>
          <p:nvPr>
            <p:ph type="title"/>
          </p:nvPr>
        </p:nvSpPr>
        <p:spPr>
          <a:xfrm>
            <a:off x="258571" y="-156554"/>
            <a:ext cx="7906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SuperHost: Comment mettre en place la variable cible ?</a:t>
            </a:r>
            <a:endParaRPr sz="2400" b="1">
              <a:solidFill>
                <a:srgbClr val="40E5BF"/>
              </a:solidFill>
              <a:latin typeface="Proxima Nova"/>
              <a:ea typeface="Proxima Nova"/>
              <a:cs typeface="Proxima Nova"/>
              <a:sym typeface="Proxima Nova"/>
            </a:endParaRPr>
          </a:p>
        </p:txBody>
      </p:sp>
      <p:pic>
        <p:nvPicPr>
          <p:cNvPr id="423" name="Google Shape;423;gf8174e55a3_0_6"/>
          <p:cNvPicPr preferRelativeResize="0">
            <a:picLocks noGrp="1"/>
          </p:cNvPicPr>
          <p:nvPr>
            <p:ph type="body" idx="1"/>
          </p:nvPr>
        </p:nvPicPr>
        <p:blipFill rotWithShape="1">
          <a:blip r:embed="rId3">
            <a:alphaModFix/>
          </a:blip>
          <a:srcRect/>
          <a:stretch/>
        </p:blipFill>
        <p:spPr>
          <a:xfrm>
            <a:off x="396532" y="5479217"/>
            <a:ext cx="11398800" cy="744000"/>
          </a:xfrm>
          <a:prstGeom prst="rect">
            <a:avLst/>
          </a:prstGeom>
          <a:noFill/>
          <a:ln w="9525" cap="flat" cmpd="sng">
            <a:solidFill>
              <a:srgbClr val="48E990"/>
            </a:solidFill>
            <a:prstDash val="solid"/>
            <a:round/>
            <a:headEnd type="none" w="sm" len="sm"/>
            <a:tailEnd type="none" w="sm" len="sm"/>
          </a:ln>
        </p:spPr>
      </p:pic>
      <p:sp>
        <p:nvSpPr>
          <p:cNvPr id="424" name="Google Shape;424;gf8174e55a3_0_6"/>
          <p:cNvSpPr txBox="1"/>
          <p:nvPr/>
        </p:nvSpPr>
        <p:spPr>
          <a:xfrm>
            <a:off x="564539" y="4671184"/>
            <a:ext cx="2177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review_scores_rating</a:t>
            </a:r>
            <a:endParaRPr sz="1400" b="0" i="0" u="none" strike="noStrike" cap="none">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(float64)</a:t>
            </a:r>
            <a:endParaRPr sz="1400" b="0" i="0" u="none" strike="noStrike" cap="none">
              <a:solidFill>
                <a:srgbClr val="000000"/>
              </a:solidFill>
              <a:latin typeface="Proxima Nova"/>
              <a:ea typeface="Proxima Nova"/>
              <a:cs typeface="Proxima Nova"/>
              <a:sym typeface="Proxima Nova"/>
            </a:endParaRPr>
          </a:p>
        </p:txBody>
      </p:sp>
      <p:sp>
        <p:nvSpPr>
          <p:cNvPr id="425" name="Google Shape;425;gf8174e55a3_0_6"/>
          <p:cNvSpPr txBox="1"/>
          <p:nvPr/>
        </p:nvSpPr>
        <p:spPr>
          <a:xfrm>
            <a:off x="3249121" y="4671184"/>
            <a:ext cx="19251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host response rate</a:t>
            </a:r>
            <a:endParaRPr sz="1400" b="0"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(float64)</a:t>
            </a:r>
            <a:endParaRPr sz="1400" b="0" i="0" u="none" strike="noStrike" cap="none">
              <a:solidFill>
                <a:srgbClr val="000000"/>
              </a:solidFill>
              <a:latin typeface="Proxima Nova"/>
              <a:ea typeface="Proxima Nova"/>
              <a:cs typeface="Proxima Nova"/>
              <a:sym typeface="Proxima Nova"/>
            </a:endParaRPr>
          </a:p>
        </p:txBody>
      </p:sp>
      <p:sp>
        <p:nvSpPr>
          <p:cNvPr id="426" name="Google Shape;426;gf8174e55a3_0_6"/>
          <p:cNvSpPr txBox="1"/>
          <p:nvPr/>
        </p:nvSpPr>
        <p:spPr>
          <a:xfrm>
            <a:off x="6385046" y="4858750"/>
            <a:ext cx="23310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No</a:t>
            </a:r>
            <a:r>
              <a:rPr lang="fr-FR">
                <a:solidFill>
                  <a:schemeClr val="dk1"/>
                </a:solidFill>
                <a:latin typeface="Proxima Nova"/>
                <a:ea typeface="Proxima Nova"/>
                <a:cs typeface="Proxima Nova"/>
                <a:sym typeface="Proxima Nova"/>
              </a:rPr>
              <a:t>n</a:t>
            </a:r>
            <a:r>
              <a:rPr lang="fr-FR" sz="1400" b="0" i="0" u="none" strike="noStrike" cap="none">
                <a:solidFill>
                  <a:schemeClr val="dk1"/>
                </a:solidFill>
                <a:latin typeface="Proxima Nova"/>
                <a:ea typeface="Proxima Nova"/>
                <a:cs typeface="Proxima Nova"/>
                <a:sym typeface="Proxima Nova"/>
              </a:rPr>
              <a:t> pr</a:t>
            </a:r>
            <a:r>
              <a:rPr lang="fr-FR">
                <a:solidFill>
                  <a:schemeClr val="dk1"/>
                </a:solidFill>
                <a:latin typeface="Proxima Nova"/>
                <a:ea typeface="Proxima Nova"/>
                <a:cs typeface="Proxima Nova"/>
                <a:sym typeface="Proxima Nova"/>
              </a:rPr>
              <a:t>é</a:t>
            </a:r>
            <a:r>
              <a:rPr lang="fr-FR" sz="1400" b="0" i="0" u="none" strike="noStrike" cap="none">
                <a:solidFill>
                  <a:schemeClr val="dk1"/>
                </a:solidFill>
                <a:latin typeface="Proxima Nova"/>
                <a:ea typeface="Proxima Nova"/>
                <a:cs typeface="Proxima Nova"/>
                <a:sym typeface="Proxima Nova"/>
              </a:rPr>
              <a:t>sent </a:t>
            </a:r>
            <a:r>
              <a:rPr lang="fr-FR">
                <a:solidFill>
                  <a:schemeClr val="dk1"/>
                </a:solidFill>
                <a:latin typeface="Proxima Nova"/>
                <a:ea typeface="Proxima Nova"/>
                <a:cs typeface="Proxima Nova"/>
                <a:sym typeface="Proxima Nova"/>
              </a:rPr>
              <a:t>dans</a:t>
            </a:r>
            <a:r>
              <a:rPr lang="fr-FR" sz="1400" b="0" i="0" u="none" strike="noStrike" cap="none">
                <a:solidFill>
                  <a:schemeClr val="dk1"/>
                </a:solidFill>
                <a:latin typeface="Proxima Nova"/>
                <a:ea typeface="Proxima Nova"/>
                <a:cs typeface="Proxima Nova"/>
                <a:sym typeface="Proxima Nova"/>
              </a:rPr>
              <a:t> dataset </a:t>
            </a:r>
            <a:endParaRPr sz="1400" b="0" i="0" u="none" strike="noStrike" cap="none">
              <a:solidFill>
                <a:srgbClr val="000000"/>
              </a:solidFill>
              <a:latin typeface="Proxima Nova"/>
              <a:ea typeface="Proxima Nova"/>
              <a:cs typeface="Proxima Nova"/>
              <a:sym typeface="Proxima Nova"/>
            </a:endParaRPr>
          </a:p>
        </p:txBody>
      </p:sp>
      <p:sp>
        <p:nvSpPr>
          <p:cNvPr id="427" name="Google Shape;427;gf8174e55a3_0_6"/>
          <p:cNvSpPr txBox="1"/>
          <p:nvPr/>
        </p:nvSpPr>
        <p:spPr>
          <a:xfrm>
            <a:off x="9165858" y="4865338"/>
            <a:ext cx="22782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No</a:t>
            </a:r>
            <a:r>
              <a:rPr lang="fr-FR">
                <a:solidFill>
                  <a:schemeClr val="dk1"/>
                </a:solidFill>
                <a:latin typeface="Proxima Nova"/>
                <a:ea typeface="Proxima Nova"/>
                <a:cs typeface="Proxima Nova"/>
                <a:sym typeface="Proxima Nova"/>
              </a:rPr>
              <a:t>n </a:t>
            </a:r>
            <a:r>
              <a:rPr lang="fr-FR" sz="1400" b="0" i="0" u="none" strike="noStrike" cap="none">
                <a:solidFill>
                  <a:schemeClr val="dk1"/>
                </a:solidFill>
                <a:latin typeface="Proxima Nova"/>
                <a:ea typeface="Proxima Nova"/>
                <a:cs typeface="Proxima Nova"/>
                <a:sym typeface="Proxima Nova"/>
              </a:rPr>
              <a:t>pr</a:t>
            </a:r>
            <a:r>
              <a:rPr lang="fr-FR">
                <a:solidFill>
                  <a:schemeClr val="dk1"/>
                </a:solidFill>
                <a:latin typeface="Proxima Nova"/>
                <a:ea typeface="Proxima Nova"/>
                <a:cs typeface="Proxima Nova"/>
                <a:sym typeface="Proxima Nova"/>
              </a:rPr>
              <a:t>é</a:t>
            </a:r>
            <a:r>
              <a:rPr lang="fr-FR" sz="1400" b="0" i="0" u="none" strike="noStrike" cap="none">
                <a:solidFill>
                  <a:schemeClr val="dk1"/>
                </a:solidFill>
                <a:latin typeface="Proxima Nova"/>
                <a:ea typeface="Proxima Nova"/>
                <a:cs typeface="Proxima Nova"/>
                <a:sym typeface="Proxima Nova"/>
              </a:rPr>
              <a:t>sent </a:t>
            </a:r>
            <a:r>
              <a:rPr lang="fr-FR">
                <a:solidFill>
                  <a:schemeClr val="dk1"/>
                </a:solidFill>
                <a:latin typeface="Proxima Nova"/>
                <a:ea typeface="Proxima Nova"/>
                <a:cs typeface="Proxima Nova"/>
                <a:sym typeface="Proxima Nova"/>
              </a:rPr>
              <a:t>dans</a:t>
            </a:r>
            <a:r>
              <a:rPr lang="fr-FR" sz="1400" b="0" i="0" u="none" strike="noStrike" cap="none">
                <a:solidFill>
                  <a:schemeClr val="dk1"/>
                </a:solidFill>
                <a:latin typeface="Proxima Nova"/>
                <a:ea typeface="Proxima Nova"/>
                <a:cs typeface="Proxima Nova"/>
                <a:sym typeface="Proxima Nova"/>
              </a:rPr>
              <a:t> dataset</a:t>
            </a:r>
            <a:endParaRPr sz="1400" b="0" i="0" u="none" strike="noStrike" cap="none">
              <a:solidFill>
                <a:schemeClr val="dk1"/>
              </a:solidFill>
              <a:latin typeface="Proxima Nova"/>
              <a:ea typeface="Proxima Nova"/>
              <a:cs typeface="Proxima Nova"/>
              <a:sym typeface="Proxima Nova"/>
            </a:endParaRPr>
          </a:p>
        </p:txBody>
      </p:sp>
      <p:sp>
        <p:nvSpPr>
          <p:cNvPr id="428" name="Google Shape;428;gf8174e55a3_0_6"/>
          <p:cNvSpPr txBox="1"/>
          <p:nvPr/>
        </p:nvSpPr>
        <p:spPr>
          <a:xfrm>
            <a:off x="1751900" y="1091678"/>
            <a:ext cx="2459700" cy="877200"/>
          </a:xfrm>
          <a:prstGeom prst="rect">
            <a:avLst/>
          </a:prstGeom>
          <a:noFill/>
          <a:ln w="9525" cap="flat" cmpd="sng">
            <a:solidFill>
              <a:srgbClr val="48E99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a:solidFill>
                  <a:schemeClr val="dk1"/>
                </a:solidFill>
                <a:latin typeface="Proxima Nova"/>
                <a:ea typeface="Proxima Nova"/>
                <a:cs typeface="Proxima Nova"/>
                <a:sym typeface="Proxima Nova"/>
              </a:rPr>
              <a:t> df.describe():</a:t>
            </a:r>
            <a:endParaRPr sz="1700">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700"/>
              <a:buFont typeface="Arial"/>
              <a:buNone/>
            </a:pPr>
            <a:r>
              <a:rPr lang="fr-FR" sz="1700">
                <a:solidFill>
                  <a:schemeClr val="dk1"/>
                </a:solidFill>
                <a:latin typeface="Proxima Nova"/>
                <a:ea typeface="Proxima Nova"/>
                <a:cs typeface="Proxima Nova"/>
                <a:sym typeface="Proxima Nova"/>
              </a:rPr>
              <a:t>Portion of SuperHosts </a:t>
            </a:r>
            <a:br>
              <a:rPr lang="fr-FR" sz="1700">
                <a:solidFill>
                  <a:schemeClr val="dk1"/>
                </a:solidFill>
                <a:latin typeface="Proxima Nova"/>
                <a:ea typeface="Proxima Nova"/>
                <a:cs typeface="Proxima Nova"/>
                <a:sym typeface="Proxima Nova"/>
              </a:rPr>
            </a:br>
            <a:r>
              <a:rPr lang="fr-FR" sz="1700">
                <a:solidFill>
                  <a:schemeClr val="dk1"/>
                </a:solidFill>
                <a:latin typeface="Proxima Nova"/>
                <a:ea typeface="Proxima Nova"/>
                <a:cs typeface="Proxima Nova"/>
                <a:sym typeface="Proxima Nova"/>
              </a:rPr>
              <a:t>for each criteria </a:t>
            </a:r>
            <a:endParaRPr sz="1700">
              <a:solidFill>
                <a:schemeClr val="dk1"/>
              </a:solidFill>
              <a:latin typeface="Proxima Nova"/>
              <a:ea typeface="Proxima Nova"/>
              <a:cs typeface="Proxima Nova"/>
              <a:sym typeface="Proxima Nova"/>
            </a:endParaRPr>
          </a:p>
        </p:txBody>
      </p:sp>
      <p:sp>
        <p:nvSpPr>
          <p:cNvPr id="429" name="Google Shape;429;gf8174e55a3_0_6"/>
          <p:cNvSpPr/>
          <p:nvPr/>
        </p:nvSpPr>
        <p:spPr>
          <a:xfrm rot="10800000" flipH="1">
            <a:off x="1383323" y="5246637"/>
            <a:ext cx="410700" cy="210000"/>
          </a:xfrm>
          <a:prstGeom prst="downArrow">
            <a:avLst>
              <a:gd name="adj1" fmla="val 50000"/>
              <a:gd name="adj2" fmla="val 50000"/>
            </a:avLst>
          </a:prstGeom>
          <a:solidFill>
            <a:srgbClr val="48E99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gf8174e55a3_0_6"/>
          <p:cNvSpPr/>
          <p:nvPr/>
        </p:nvSpPr>
        <p:spPr>
          <a:xfrm rot="10800000" flipH="1">
            <a:off x="3985844" y="5246637"/>
            <a:ext cx="410700" cy="210000"/>
          </a:xfrm>
          <a:prstGeom prst="downArrow">
            <a:avLst>
              <a:gd name="adj1" fmla="val 50000"/>
              <a:gd name="adj2" fmla="val 50000"/>
            </a:avLst>
          </a:prstGeom>
          <a:solidFill>
            <a:srgbClr val="48E99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f8174e55a3_0_6"/>
          <p:cNvSpPr/>
          <p:nvPr/>
        </p:nvSpPr>
        <p:spPr>
          <a:xfrm rot="10800000" flipH="1">
            <a:off x="7344504" y="5246637"/>
            <a:ext cx="410700" cy="210000"/>
          </a:xfrm>
          <a:prstGeom prst="down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gf8174e55a3_0_6"/>
          <p:cNvSpPr/>
          <p:nvPr/>
        </p:nvSpPr>
        <p:spPr>
          <a:xfrm rot="10800000" flipH="1">
            <a:off x="10093566" y="5246637"/>
            <a:ext cx="410700" cy="210000"/>
          </a:xfrm>
          <a:prstGeom prst="down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gf8174e55a3_0_6"/>
          <p:cNvSpPr txBox="1"/>
          <p:nvPr/>
        </p:nvSpPr>
        <p:spPr>
          <a:xfrm>
            <a:off x="9450341" y="4137330"/>
            <a:ext cx="17010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a:solidFill>
                  <a:schemeClr val="dk1"/>
                </a:solidFill>
                <a:latin typeface="Proxima Nova"/>
                <a:ea typeface="Proxima Nova"/>
                <a:cs typeface="Proxima Nova"/>
                <a:sym typeface="Proxima Nova"/>
              </a:rPr>
              <a:t>Pas de contournement</a:t>
            </a:r>
            <a:r>
              <a:rPr lang="fr-FR" sz="1400" b="0" i="0" u="none" strike="noStrike" cap="none">
                <a:solidFill>
                  <a:schemeClr val="dk1"/>
                </a:solidFill>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p:txBody>
      </p:sp>
      <p:sp>
        <p:nvSpPr>
          <p:cNvPr id="434" name="Google Shape;434;gf8174e55a3_0_6"/>
          <p:cNvSpPr/>
          <p:nvPr/>
        </p:nvSpPr>
        <p:spPr>
          <a:xfrm rot="10800000" flipH="1">
            <a:off x="7344505" y="4648765"/>
            <a:ext cx="410700" cy="210000"/>
          </a:xfrm>
          <a:prstGeom prst="downArrow">
            <a:avLst>
              <a:gd name="adj1" fmla="val 50000"/>
              <a:gd name="adj2" fmla="val 50000"/>
            </a:avLst>
          </a:prstGeom>
          <a:solidFill>
            <a:srgbClr val="48E99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gf8174e55a3_0_6"/>
          <p:cNvSpPr/>
          <p:nvPr/>
        </p:nvSpPr>
        <p:spPr>
          <a:xfrm rot="10800000" flipH="1">
            <a:off x="10093567" y="4648765"/>
            <a:ext cx="410700" cy="210000"/>
          </a:xfrm>
          <a:prstGeom prst="downArrow">
            <a:avLst>
              <a:gd name="adj1" fmla="val 50000"/>
              <a:gd name="adj2" fmla="val 50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6" name="Google Shape;436;gf8174e55a3_0_6" descr="Une image contenant table&#10;&#10;Description générée automatiquement"/>
          <p:cNvPicPr preferRelativeResize="0"/>
          <p:nvPr/>
        </p:nvPicPr>
        <p:blipFill rotWithShape="1">
          <a:blip r:embed="rId4">
            <a:alphaModFix/>
          </a:blip>
          <a:srcRect/>
          <a:stretch/>
        </p:blipFill>
        <p:spPr>
          <a:xfrm>
            <a:off x="4198941" y="1099060"/>
            <a:ext cx="6876200" cy="2858053"/>
          </a:xfrm>
          <a:prstGeom prst="rect">
            <a:avLst/>
          </a:prstGeom>
          <a:noFill/>
          <a:ln w="9525" cap="flat" cmpd="sng">
            <a:solidFill>
              <a:srgbClr val="48E990"/>
            </a:solidFill>
            <a:prstDash val="solid"/>
            <a:round/>
            <a:headEnd type="none" w="sm" len="sm"/>
            <a:tailEnd type="none" w="sm" len="sm"/>
          </a:ln>
        </p:spPr>
      </p:pic>
      <p:sp>
        <p:nvSpPr>
          <p:cNvPr id="437" name="Google Shape;437;gf8174e55a3_0_6"/>
          <p:cNvSpPr txBox="1"/>
          <p:nvPr/>
        </p:nvSpPr>
        <p:spPr>
          <a:xfrm>
            <a:off x="5953388" y="4093312"/>
            <a:ext cx="32109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Contournement proposé: </a:t>
            </a:r>
            <a:endParaRPr sz="1400" b="0"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Proxima Nova"/>
                <a:ea typeface="Proxima Nova"/>
                <a:cs typeface="Proxima Nova"/>
                <a:sym typeface="Proxima Nova"/>
              </a:rPr>
              <a:t>number_of_reviews (float64)</a:t>
            </a:r>
            <a:endParaRPr sz="1400" b="0" i="0" u="none" strike="noStrike" cap="none">
              <a:solidFill>
                <a:srgbClr val="000000"/>
              </a:solidFill>
              <a:latin typeface="Proxima Nova"/>
              <a:ea typeface="Proxima Nova"/>
              <a:cs typeface="Proxima Nova"/>
              <a:sym typeface="Proxima Nova"/>
            </a:endParaRPr>
          </a:p>
        </p:txBody>
      </p:sp>
      <p:sp>
        <p:nvSpPr>
          <p:cNvPr id="438" name="Google Shape;438;gf8174e55a3_0_6"/>
          <p:cNvSpPr txBox="1"/>
          <p:nvPr/>
        </p:nvSpPr>
        <p:spPr>
          <a:xfrm>
            <a:off x="5167685" y="2929038"/>
            <a:ext cx="878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accent1"/>
                </a:solidFill>
                <a:latin typeface="Proxima Nova"/>
                <a:ea typeface="Proxima Nova"/>
                <a:cs typeface="Proxima Nova"/>
                <a:sym typeface="Proxima Nova"/>
              </a:rPr>
              <a:t>&gt;96/100</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accent1"/>
                </a:solidFill>
                <a:latin typeface="Proxima Nova"/>
                <a:ea typeface="Proxima Nova"/>
                <a:cs typeface="Proxima Nova"/>
                <a:sym typeface="Proxima Nova"/>
              </a:rPr>
              <a:t>== 4.8/5</a:t>
            </a:r>
            <a:endParaRPr sz="1400" b="0" i="0" u="none" strike="noStrike" cap="none">
              <a:solidFill>
                <a:srgbClr val="000000"/>
              </a:solidFill>
              <a:latin typeface="Proxima Nova"/>
              <a:ea typeface="Proxima Nova"/>
              <a:cs typeface="Proxima Nova"/>
              <a:sym typeface="Proxima Nova"/>
            </a:endParaRPr>
          </a:p>
        </p:txBody>
      </p:sp>
      <p:sp>
        <p:nvSpPr>
          <p:cNvPr id="439" name="Google Shape;439;gf8174e55a3_0_6"/>
          <p:cNvSpPr txBox="1"/>
          <p:nvPr/>
        </p:nvSpPr>
        <p:spPr>
          <a:xfrm>
            <a:off x="7427606" y="2801932"/>
            <a:ext cx="49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accent1"/>
                </a:solidFill>
                <a:latin typeface="Proxima Nova"/>
                <a:ea typeface="Proxima Nova"/>
                <a:cs typeface="Proxima Nova"/>
                <a:sym typeface="Proxima Nova"/>
              </a:rPr>
              <a:t>&gt;90</a:t>
            </a:r>
            <a:endParaRPr sz="1400" b="0" i="0" u="none" strike="noStrike" cap="none">
              <a:solidFill>
                <a:srgbClr val="000000"/>
              </a:solidFill>
              <a:latin typeface="Proxima Nova"/>
              <a:ea typeface="Proxima Nova"/>
              <a:cs typeface="Proxima Nova"/>
              <a:sym typeface="Proxima Nova"/>
            </a:endParaRPr>
          </a:p>
        </p:txBody>
      </p:sp>
      <p:sp>
        <p:nvSpPr>
          <p:cNvPr id="440" name="Google Shape;440;gf8174e55a3_0_6"/>
          <p:cNvSpPr/>
          <p:nvPr/>
        </p:nvSpPr>
        <p:spPr>
          <a:xfrm>
            <a:off x="6145250" y="3204869"/>
            <a:ext cx="988200" cy="646200"/>
          </a:xfrm>
          <a:prstGeom prst="rect">
            <a:avLst/>
          </a:prstGeom>
          <a:solidFill>
            <a:schemeClr val="accent5">
              <a:alpha val="49411"/>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gf8174e55a3_0_6"/>
          <p:cNvSpPr/>
          <p:nvPr/>
        </p:nvSpPr>
        <p:spPr>
          <a:xfrm>
            <a:off x="7935380" y="2635209"/>
            <a:ext cx="988200" cy="1214100"/>
          </a:xfrm>
          <a:prstGeom prst="rect">
            <a:avLst/>
          </a:prstGeom>
          <a:solidFill>
            <a:schemeClr val="accent5">
              <a:alpha val="49411"/>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Google Shape;442;gf8174e55a3_0_6"/>
          <p:cNvSpPr/>
          <p:nvPr/>
        </p:nvSpPr>
        <p:spPr>
          <a:xfrm>
            <a:off x="9702823" y="3187625"/>
            <a:ext cx="988200" cy="695400"/>
          </a:xfrm>
          <a:prstGeom prst="rect">
            <a:avLst/>
          </a:prstGeom>
          <a:solidFill>
            <a:schemeClr val="accent5">
              <a:alpha val="49411"/>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Google Shape;443;gf8174e55a3_0_6"/>
          <p:cNvSpPr txBox="1"/>
          <p:nvPr/>
        </p:nvSpPr>
        <p:spPr>
          <a:xfrm>
            <a:off x="9174388" y="3072970"/>
            <a:ext cx="49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accent1"/>
                </a:solidFill>
                <a:latin typeface="Proxima Nova"/>
                <a:ea typeface="Proxima Nova"/>
                <a:cs typeface="Proxima Nova"/>
                <a:sym typeface="Proxima Nova"/>
              </a:rPr>
              <a:t>&gt;10</a:t>
            </a:r>
            <a:endParaRPr sz="1200" b="0" i="0" u="none" strike="noStrike" cap="none">
              <a:solidFill>
                <a:srgbClr val="000000"/>
              </a:solidFill>
              <a:latin typeface="Proxima Nova"/>
              <a:ea typeface="Proxima Nova"/>
              <a:cs typeface="Proxima Nova"/>
              <a:sym typeface="Proxima Nova"/>
            </a:endParaRPr>
          </a:p>
        </p:txBody>
      </p:sp>
      <p:pic>
        <p:nvPicPr>
          <p:cNvPr id="444" name="Google Shape;444;gf8174e55a3_0_6"/>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pic>
        <p:nvPicPr>
          <p:cNvPr id="445" name="Google Shape;445;gf8174e55a3_0_6"/>
          <p:cNvPicPr preferRelativeResize="0"/>
          <p:nvPr/>
        </p:nvPicPr>
        <p:blipFill rotWithShape="1">
          <a:blip r:embed="rId6">
            <a:alphaModFix/>
          </a:blip>
          <a:srcRect/>
          <a:stretch/>
        </p:blipFill>
        <p:spPr>
          <a:xfrm>
            <a:off x="10530305" y="6007003"/>
            <a:ext cx="1500149" cy="699550"/>
          </a:xfrm>
          <a:prstGeom prst="rect">
            <a:avLst/>
          </a:prstGeom>
          <a:noFill/>
          <a:ln>
            <a:noFill/>
          </a:ln>
        </p:spPr>
      </p:pic>
      <p:sp>
        <p:nvSpPr>
          <p:cNvPr id="446" name="Google Shape;446;gf8174e55a3_0_6"/>
          <p:cNvSpPr txBox="1"/>
          <p:nvPr/>
        </p:nvSpPr>
        <p:spPr>
          <a:xfrm>
            <a:off x="1681408" y="6262776"/>
            <a:ext cx="8848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000" b="1">
                <a:solidFill>
                  <a:srgbClr val="283583"/>
                </a:solidFill>
                <a:latin typeface="Proxima Nova"/>
                <a:ea typeface="Proxima Nova"/>
                <a:cs typeface="Proxima Nova"/>
                <a:sym typeface="Proxima Nova"/>
              </a:rPr>
              <a:t>Les </a:t>
            </a:r>
            <a:r>
              <a:rPr lang="fr-FR" sz="2000" b="1" i="0" u="none" strike="noStrike" cap="none">
                <a:solidFill>
                  <a:srgbClr val="283583"/>
                </a:solidFill>
                <a:latin typeface="Proxima Nova"/>
                <a:ea typeface="Proxima Nova"/>
                <a:cs typeface="Proxima Nova"/>
                <a:sym typeface="Proxima Nova"/>
              </a:rPr>
              <a:t>Critères </a:t>
            </a:r>
            <a:r>
              <a:rPr lang="fr-FR" sz="2000" b="1">
                <a:solidFill>
                  <a:srgbClr val="283583"/>
                </a:solidFill>
                <a:latin typeface="Proxima Nova"/>
                <a:ea typeface="Proxima Nova"/>
                <a:cs typeface="Proxima Nova"/>
                <a:sym typeface="Proxima Nova"/>
              </a:rPr>
              <a:t>officiels Airbnb à respecter </a:t>
            </a:r>
            <a:r>
              <a:rPr lang="fr-FR" sz="2000" b="1" i="0" u="none" strike="noStrike" cap="none">
                <a:solidFill>
                  <a:srgbClr val="283583"/>
                </a:solidFill>
                <a:latin typeface="Proxima Nova"/>
                <a:ea typeface="Proxima Nova"/>
                <a:cs typeface="Proxima Nova"/>
                <a:sym typeface="Proxima Nova"/>
              </a:rPr>
              <a:t>pour </a:t>
            </a:r>
            <a:r>
              <a:rPr lang="fr-FR" sz="2000" b="1">
                <a:solidFill>
                  <a:srgbClr val="283583"/>
                </a:solidFill>
                <a:latin typeface="Proxima Nova"/>
                <a:ea typeface="Proxima Nova"/>
                <a:cs typeface="Proxima Nova"/>
                <a:sym typeface="Proxima Nova"/>
              </a:rPr>
              <a:t>avoir le label ‘S</a:t>
            </a:r>
            <a:r>
              <a:rPr lang="fr-FR" sz="2000" b="1" i="0" u="none" strike="noStrike" cap="none">
                <a:solidFill>
                  <a:srgbClr val="283583"/>
                </a:solidFill>
                <a:latin typeface="Proxima Nova"/>
                <a:ea typeface="Proxima Nova"/>
                <a:cs typeface="Proxima Nova"/>
                <a:sym typeface="Proxima Nova"/>
              </a:rPr>
              <a:t>uper</a:t>
            </a:r>
            <a:r>
              <a:rPr lang="fr-FR" sz="2000" b="1">
                <a:solidFill>
                  <a:srgbClr val="283583"/>
                </a:solidFill>
                <a:latin typeface="Proxima Nova"/>
                <a:ea typeface="Proxima Nova"/>
                <a:cs typeface="Proxima Nova"/>
                <a:sym typeface="Proxima Nova"/>
              </a:rPr>
              <a:t>H</a:t>
            </a:r>
            <a:r>
              <a:rPr lang="fr-FR" sz="2000" b="1" i="0" u="none" strike="noStrike" cap="none">
                <a:solidFill>
                  <a:srgbClr val="283583"/>
                </a:solidFill>
                <a:latin typeface="Proxima Nova"/>
                <a:ea typeface="Proxima Nova"/>
                <a:cs typeface="Proxima Nova"/>
                <a:sym typeface="Proxima Nova"/>
              </a:rPr>
              <a:t>ost</a:t>
            </a:r>
            <a:r>
              <a:rPr lang="fr-FR" sz="2000" b="1">
                <a:solidFill>
                  <a:srgbClr val="283583"/>
                </a:solidFill>
                <a:latin typeface="Proxima Nova"/>
                <a:ea typeface="Proxima Nova"/>
                <a:cs typeface="Proxima Nova"/>
                <a:sym typeface="Proxima Nova"/>
              </a:rPr>
              <a:t>’</a:t>
            </a:r>
            <a:endParaRPr sz="2000" b="1" i="0" u="none" strike="noStrike" cap="none">
              <a:solidFill>
                <a:srgbClr val="283583"/>
              </a:solidFill>
              <a:latin typeface="Proxima Nova"/>
              <a:ea typeface="Proxima Nova"/>
              <a:cs typeface="Proxima Nova"/>
              <a:sym typeface="Proxima Nova"/>
            </a:endParaRPr>
          </a:p>
        </p:txBody>
      </p:sp>
      <p:pic>
        <p:nvPicPr>
          <p:cNvPr id="447" name="Google Shape;447;gf8174e55a3_0_6"/>
          <p:cNvPicPr preferRelativeResize="0"/>
          <p:nvPr/>
        </p:nvPicPr>
        <p:blipFill rotWithShape="1">
          <a:blip r:embed="rId7">
            <a:alphaModFix/>
          </a:blip>
          <a:srcRect/>
          <a:stretch/>
        </p:blipFill>
        <p:spPr>
          <a:xfrm>
            <a:off x="338025" y="2183838"/>
            <a:ext cx="3766275" cy="2280700"/>
          </a:xfrm>
          <a:prstGeom prst="rect">
            <a:avLst/>
          </a:prstGeom>
          <a:noFill/>
          <a:ln w="9525" cap="flat" cmpd="sng">
            <a:solidFill>
              <a:srgbClr val="48E990"/>
            </a:solidFill>
            <a:prstDash val="solid"/>
            <a:round/>
            <a:headEnd type="none" w="sm" len="sm"/>
            <a:tailEnd type="none" w="sm" len="sm"/>
          </a:ln>
        </p:spPr>
      </p:pic>
      <p:sp>
        <p:nvSpPr>
          <p:cNvPr id="448" name="Google Shape;448;gf8174e55a3_0_6"/>
          <p:cNvSpPr txBox="1"/>
          <p:nvPr/>
        </p:nvSpPr>
        <p:spPr>
          <a:xfrm>
            <a:off x="2441500" y="2452400"/>
            <a:ext cx="17010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latin typeface="Calibri"/>
                <a:ea typeface="Calibri"/>
                <a:cs typeface="Calibri"/>
                <a:sym typeface="Calibri"/>
              </a:rPr>
              <a:t>Cette visualisation montre une corrélation pertinente</a:t>
            </a:r>
            <a:br>
              <a:rPr lang="fr-FR">
                <a:latin typeface="Calibri"/>
                <a:ea typeface="Calibri"/>
                <a:cs typeface="Calibri"/>
                <a:sym typeface="Calibri"/>
              </a:rPr>
            </a:br>
            <a:r>
              <a:rPr lang="fr-FR">
                <a:latin typeface="Calibri"/>
                <a:ea typeface="Calibri"/>
                <a:cs typeface="Calibri"/>
                <a:sym typeface="Calibri"/>
              </a:rPr>
              <a:t> entre ces 2 variables</a:t>
            </a:r>
            <a:br>
              <a:rPr lang="fr-FR">
                <a:latin typeface="Calibri"/>
                <a:ea typeface="Calibri"/>
                <a:cs typeface="Calibri"/>
                <a:sym typeface="Calibri"/>
              </a:rPr>
            </a:br>
            <a:r>
              <a:rPr lang="fr-FR">
                <a:latin typeface="Calibri"/>
                <a:ea typeface="Calibri"/>
                <a:cs typeface="Calibri"/>
                <a:sym typeface="Calibri"/>
              </a:rPr>
              <a:t>qui rassure pour l’utilisation de host_response_rate</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1000"/>
                                        <p:tgtEl>
                                          <p:spTgt spid="436"/>
                                        </p:tgtEl>
                                      </p:cBhvr>
                                    </p:animEffect>
                                  </p:childTnLst>
                                </p:cTn>
                              </p:par>
                              <p:par>
                                <p:cTn id="11" presetID="10" presetClass="entr" presetSubtype="0" fill="hold" nodeType="withEffect">
                                  <p:stCondLst>
                                    <p:cond delay="0"/>
                                  </p:stCondLst>
                                  <p:childTnLst>
                                    <p:set>
                                      <p:cBhvr>
                                        <p:cTn id="12" dur="1" fill="hold">
                                          <p:stCondLst>
                                            <p:cond delay="0"/>
                                          </p:stCondLst>
                                        </p:cTn>
                                        <p:tgtEl>
                                          <p:spTgt spid="438"/>
                                        </p:tgtEl>
                                        <p:attrNameLst>
                                          <p:attrName>style.visibility</p:attrName>
                                        </p:attrNameLst>
                                      </p:cBhvr>
                                      <p:to>
                                        <p:strVal val="visible"/>
                                      </p:to>
                                    </p:set>
                                    <p:animEffect transition="in" filter="fade">
                                      <p:cBhvr>
                                        <p:cTn id="13" dur="1000"/>
                                        <p:tgtEl>
                                          <p:spTgt spid="438"/>
                                        </p:tgtEl>
                                      </p:cBhvr>
                                    </p:animEffect>
                                  </p:childTnLst>
                                </p:cTn>
                              </p:par>
                              <p:par>
                                <p:cTn id="14" presetID="10" presetClass="entr" presetSubtype="0" fill="hold" nodeType="withEffect">
                                  <p:stCondLst>
                                    <p:cond delay="0"/>
                                  </p:stCondLst>
                                  <p:childTnLst>
                                    <p:set>
                                      <p:cBhvr>
                                        <p:cTn id="15" dur="1" fill="hold">
                                          <p:stCondLst>
                                            <p:cond delay="0"/>
                                          </p:stCondLst>
                                        </p:cTn>
                                        <p:tgtEl>
                                          <p:spTgt spid="439"/>
                                        </p:tgtEl>
                                        <p:attrNameLst>
                                          <p:attrName>style.visibility</p:attrName>
                                        </p:attrNameLst>
                                      </p:cBhvr>
                                      <p:to>
                                        <p:strVal val="visible"/>
                                      </p:to>
                                    </p:set>
                                    <p:animEffect transition="in" filter="fade">
                                      <p:cBhvr>
                                        <p:cTn id="16" dur="1000"/>
                                        <p:tgtEl>
                                          <p:spTgt spid="439"/>
                                        </p:tgtEl>
                                      </p:cBhvr>
                                    </p:animEffect>
                                  </p:childTnLst>
                                </p:cTn>
                              </p:par>
                              <p:par>
                                <p:cTn id="17" presetID="10" presetClass="entr" presetSubtype="0" fill="hold" nodeType="withEffect">
                                  <p:stCondLst>
                                    <p:cond delay="0"/>
                                  </p:stCondLst>
                                  <p:childTnLst>
                                    <p:set>
                                      <p:cBhvr>
                                        <p:cTn id="18" dur="1" fill="hold">
                                          <p:stCondLst>
                                            <p:cond delay="0"/>
                                          </p:stCondLst>
                                        </p:cTn>
                                        <p:tgtEl>
                                          <p:spTgt spid="440"/>
                                        </p:tgtEl>
                                        <p:attrNameLst>
                                          <p:attrName>style.visibility</p:attrName>
                                        </p:attrNameLst>
                                      </p:cBhvr>
                                      <p:to>
                                        <p:strVal val="visible"/>
                                      </p:to>
                                    </p:set>
                                    <p:animEffect transition="in" filter="fade">
                                      <p:cBhvr>
                                        <p:cTn id="19" dur="1000"/>
                                        <p:tgtEl>
                                          <p:spTgt spid="440"/>
                                        </p:tgtEl>
                                      </p:cBhvr>
                                    </p:animEffect>
                                  </p:childTnLst>
                                </p:cTn>
                              </p:par>
                              <p:par>
                                <p:cTn id="20" presetID="10" presetClass="entr" presetSubtype="0" fill="hold" nodeType="withEffect">
                                  <p:stCondLst>
                                    <p:cond delay="0"/>
                                  </p:stCondLst>
                                  <p:childTnLst>
                                    <p:set>
                                      <p:cBhvr>
                                        <p:cTn id="21" dur="1" fill="hold">
                                          <p:stCondLst>
                                            <p:cond delay="0"/>
                                          </p:stCondLst>
                                        </p:cTn>
                                        <p:tgtEl>
                                          <p:spTgt spid="441"/>
                                        </p:tgtEl>
                                        <p:attrNameLst>
                                          <p:attrName>style.visibility</p:attrName>
                                        </p:attrNameLst>
                                      </p:cBhvr>
                                      <p:to>
                                        <p:strVal val="visible"/>
                                      </p:to>
                                    </p:set>
                                    <p:animEffect transition="in" filter="fade">
                                      <p:cBhvr>
                                        <p:cTn id="22" dur="1000"/>
                                        <p:tgtEl>
                                          <p:spTgt spid="441"/>
                                        </p:tgtEl>
                                      </p:cBhvr>
                                    </p:animEffect>
                                  </p:childTnLst>
                                </p:cTn>
                              </p:par>
                              <p:par>
                                <p:cTn id="23" presetID="10" presetClass="entr" presetSubtype="0" fill="hold" nodeType="withEffect">
                                  <p:stCondLst>
                                    <p:cond delay="0"/>
                                  </p:stCondLst>
                                  <p:childTnLst>
                                    <p:set>
                                      <p:cBhvr>
                                        <p:cTn id="24" dur="1" fill="hold">
                                          <p:stCondLst>
                                            <p:cond delay="0"/>
                                          </p:stCondLst>
                                        </p:cTn>
                                        <p:tgtEl>
                                          <p:spTgt spid="442"/>
                                        </p:tgtEl>
                                        <p:attrNameLst>
                                          <p:attrName>style.visibility</p:attrName>
                                        </p:attrNameLst>
                                      </p:cBhvr>
                                      <p:to>
                                        <p:strVal val="visible"/>
                                      </p:to>
                                    </p:set>
                                    <p:animEffect transition="in" filter="fade">
                                      <p:cBhvr>
                                        <p:cTn id="25" dur="1000"/>
                                        <p:tgtEl>
                                          <p:spTgt spid="442"/>
                                        </p:tgtEl>
                                      </p:cBhvr>
                                    </p:animEffect>
                                  </p:childTnLst>
                                </p:cTn>
                              </p:par>
                              <p:par>
                                <p:cTn id="26" presetID="1" presetClass="entr" presetSubtype="0" fill="hold" nodeType="withEffect">
                                  <p:stCondLst>
                                    <p:cond delay="0"/>
                                  </p:stCondLst>
                                  <p:childTnLst>
                                    <p:set>
                                      <p:cBhvr>
                                        <p:cTn id="27" dur="1" fill="hold">
                                          <p:stCondLst>
                                            <p:cond delay="0"/>
                                          </p:stCondLst>
                                        </p:cTn>
                                        <p:tgtEl>
                                          <p:spTgt spid="4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8"/>
                                        </p:tgtEl>
                                        <p:attrNameLst>
                                          <p:attrName>style.visibility</p:attrName>
                                        </p:attrNameLst>
                                      </p:cBhvr>
                                      <p:to>
                                        <p:strVal val="visible"/>
                                      </p:to>
                                    </p:set>
                                    <p:animEffect transition="in" filter="fade">
                                      <p:cBhvr>
                                        <p:cTn id="32" dur="1000"/>
                                        <p:tgtEl>
                                          <p:spTgt spid="448"/>
                                        </p:tgtEl>
                                      </p:cBhvr>
                                    </p:animEffect>
                                  </p:childTnLst>
                                </p:cTn>
                              </p:par>
                              <p:par>
                                <p:cTn id="33" presetID="10" presetClass="entr" presetSubtype="0" fill="hold" nodeType="withEffect">
                                  <p:stCondLst>
                                    <p:cond delay="0"/>
                                  </p:stCondLst>
                                  <p:childTnLst>
                                    <p:set>
                                      <p:cBhvr>
                                        <p:cTn id="34" dur="1" fill="hold">
                                          <p:stCondLst>
                                            <p:cond delay="0"/>
                                          </p:stCondLst>
                                        </p:cTn>
                                        <p:tgtEl>
                                          <p:spTgt spid="447"/>
                                        </p:tgtEl>
                                        <p:attrNameLst>
                                          <p:attrName>style.visibility</p:attrName>
                                        </p:attrNameLst>
                                      </p:cBhvr>
                                      <p:to>
                                        <p:strVal val="visible"/>
                                      </p:to>
                                    </p:set>
                                    <p:animEffect transition="in" filter="fade">
                                      <p:cBhvr>
                                        <p:cTn id="35"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f8174e55a3_0_31"/>
          <p:cNvSpPr txBox="1"/>
          <p:nvPr/>
        </p:nvSpPr>
        <p:spPr>
          <a:xfrm>
            <a:off x="8669375" y="3168550"/>
            <a:ext cx="3430800" cy="354000"/>
          </a:xfrm>
          <a:prstGeom prst="rect">
            <a:avLst/>
          </a:prstGeom>
          <a:noFill/>
          <a:ln w="9525" cap="flat" cmpd="sng">
            <a:solidFill>
              <a:srgbClr val="40E5B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Proxima Nova"/>
                <a:ea typeface="Proxima Nova"/>
                <a:cs typeface="Proxima Nova"/>
                <a:sym typeface="Proxima Nova"/>
              </a:rPr>
              <a:t>Résultat : 15% de SuperHost </a:t>
            </a:r>
            <a:endParaRPr sz="1700" b="0" i="0" u="none" strike="noStrike" cap="none">
              <a:solidFill>
                <a:srgbClr val="000000"/>
              </a:solidFill>
              <a:latin typeface="Proxima Nova"/>
              <a:ea typeface="Proxima Nova"/>
              <a:cs typeface="Proxima Nova"/>
              <a:sym typeface="Proxima Nova"/>
            </a:endParaRPr>
          </a:p>
        </p:txBody>
      </p:sp>
      <p:pic>
        <p:nvPicPr>
          <p:cNvPr id="454" name="Google Shape;454;gf8174e55a3_0_31"/>
          <p:cNvPicPr preferRelativeResize="0"/>
          <p:nvPr/>
        </p:nvPicPr>
        <p:blipFill rotWithShape="1">
          <a:blip r:embed="rId3">
            <a:alphaModFix/>
          </a:blip>
          <a:srcRect t="39209" r="50271"/>
          <a:stretch/>
        </p:blipFill>
        <p:spPr>
          <a:xfrm>
            <a:off x="8570100" y="3694038"/>
            <a:ext cx="3632949" cy="2235100"/>
          </a:xfrm>
          <a:prstGeom prst="rect">
            <a:avLst/>
          </a:prstGeom>
          <a:noFill/>
          <a:ln>
            <a:noFill/>
          </a:ln>
        </p:spPr>
      </p:pic>
      <p:pic>
        <p:nvPicPr>
          <p:cNvPr id="455" name="Google Shape;455;gf8174e55a3_0_3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pic>
        <p:nvPicPr>
          <p:cNvPr id="456" name="Google Shape;456;gf8174e55a3_0_31"/>
          <p:cNvPicPr preferRelativeResize="0"/>
          <p:nvPr/>
        </p:nvPicPr>
        <p:blipFill rotWithShape="1">
          <a:blip r:embed="rId5">
            <a:alphaModFix/>
          </a:blip>
          <a:srcRect/>
          <a:stretch/>
        </p:blipFill>
        <p:spPr>
          <a:xfrm>
            <a:off x="10530305" y="6007003"/>
            <a:ext cx="1500149" cy="699550"/>
          </a:xfrm>
          <a:prstGeom prst="rect">
            <a:avLst/>
          </a:prstGeom>
          <a:noFill/>
          <a:ln>
            <a:noFill/>
          </a:ln>
        </p:spPr>
      </p:pic>
      <p:sp>
        <p:nvSpPr>
          <p:cNvPr id="457" name="Google Shape;457;gf8174e55a3_0_31"/>
          <p:cNvSpPr txBox="1"/>
          <p:nvPr/>
        </p:nvSpPr>
        <p:spPr>
          <a:xfrm>
            <a:off x="3213265" y="449000"/>
            <a:ext cx="51885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des « </a:t>
            </a:r>
            <a:r>
              <a:rPr lang="fr-FR" sz="2400" b="1">
                <a:solidFill>
                  <a:srgbClr val="091158"/>
                </a:solidFill>
                <a:latin typeface="Proxima Nova"/>
                <a:ea typeface="Proxima Nova"/>
                <a:cs typeface="Proxima Nova"/>
                <a:sym typeface="Proxima Nova"/>
              </a:rPr>
              <a:t>S</a:t>
            </a:r>
            <a:r>
              <a:rPr lang="fr-FR" sz="2400" b="1" i="0" u="none" strike="noStrike" cap="none">
                <a:solidFill>
                  <a:srgbClr val="091158"/>
                </a:solidFill>
                <a:latin typeface="Proxima Nova"/>
                <a:ea typeface="Proxima Nova"/>
                <a:cs typeface="Proxima Nova"/>
                <a:sym typeface="Proxima Nova"/>
              </a:rPr>
              <a:t>uperHosts »</a:t>
            </a:r>
            <a:endParaRPr sz="2400" b="1" i="0" u="none" strike="noStrike" cap="none">
              <a:solidFill>
                <a:srgbClr val="091158"/>
              </a:solidFill>
              <a:latin typeface="Proxima Nova"/>
              <a:ea typeface="Proxima Nova"/>
              <a:cs typeface="Proxima Nova"/>
              <a:sym typeface="Proxima Nova"/>
            </a:endParaRPr>
          </a:p>
        </p:txBody>
      </p:sp>
      <p:pic>
        <p:nvPicPr>
          <p:cNvPr id="458" name="Google Shape;458;gf8174e55a3_0_31"/>
          <p:cNvPicPr preferRelativeResize="0"/>
          <p:nvPr/>
        </p:nvPicPr>
        <p:blipFill>
          <a:blip r:embed="rId6">
            <a:alphaModFix/>
          </a:blip>
          <a:stretch>
            <a:fillRect/>
          </a:stretch>
        </p:blipFill>
        <p:spPr>
          <a:xfrm>
            <a:off x="2688262" y="2361030"/>
            <a:ext cx="2377233" cy="2348770"/>
          </a:xfrm>
          <a:prstGeom prst="rect">
            <a:avLst/>
          </a:prstGeom>
          <a:noFill/>
          <a:ln>
            <a:noFill/>
          </a:ln>
        </p:spPr>
      </p:pic>
      <p:pic>
        <p:nvPicPr>
          <p:cNvPr id="459" name="Google Shape;459;gf8174e55a3_0_31"/>
          <p:cNvPicPr preferRelativeResize="0"/>
          <p:nvPr/>
        </p:nvPicPr>
        <p:blipFill>
          <a:blip r:embed="rId7">
            <a:alphaModFix/>
          </a:blip>
          <a:stretch>
            <a:fillRect/>
          </a:stretch>
        </p:blipFill>
        <p:spPr>
          <a:xfrm>
            <a:off x="67300" y="2356337"/>
            <a:ext cx="2498811" cy="2358145"/>
          </a:xfrm>
          <a:prstGeom prst="rect">
            <a:avLst/>
          </a:prstGeom>
          <a:noFill/>
          <a:ln>
            <a:noFill/>
          </a:ln>
        </p:spPr>
      </p:pic>
      <p:pic>
        <p:nvPicPr>
          <p:cNvPr id="460" name="Google Shape;460;gf8174e55a3_0_31"/>
          <p:cNvPicPr preferRelativeResize="0"/>
          <p:nvPr/>
        </p:nvPicPr>
        <p:blipFill>
          <a:blip r:embed="rId8">
            <a:alphaModFix/>
          </a:blip>
          <a:stretch>
            <a:fillRect/>
          </a:stretch>
        </p:blipFill>
        <p:spPr>
          <a:xfrm>
            <a:off x="5377889" y="2386994"/>
            <a:ext cx="2498812" cy="2296848"/>
          </a:xfrm>
          <a:prstGeom prst="rect">
            <a:avLst/>
          </a:prstGeom>
          <a:noFill/>
          <a:ln>
            <a:noFill/>
          </a:ln>
        </p:spPr>
      </p:pic>
      <p:sp>
        <p:nvSpPr>
          <p:cNvPr id="461" name="Google Shape;461;gf8174e55a3_0_31"/>
          <p:cNvSpPr/>
          <p:nvPr/>
        </p:nvSpPr>
        <p:spPr>
          <a:xfrm rot="-5400000" flipH="1">
            <a:off x="7623045" y="3120974"/>
            <a:ext cx="410700" cy="464100"/>
          </a:xfrm>
          <a:prstGeom prst="downArrow">
            <a:avLst>
              <a:gd name="adj1" fmla="val 50000"/>
              <a:gd name="adj2" fmla="val 46412"/>
            </a:avLst>
          </a:prstGeom>
          <a:solidFill>
            <a:srgbClr val="48E99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62" name="Google Shape;462;gf8174e55a3_0_31"/>
          <p:cNvPicPr preferRelativeResize="0">
            <a:picLocks noGrp="1"/>
          </p:cNvPicPr>
          <p:nvPr>
            <p:ph type="body" idx="1"/>
          </p:nvPr>
        </p:nvPicPr>
        <p:blipFill rotWithShape="1">
          <a:blip r:embed="rId9">
            <a:alphaModFix/>
          </a:blip>
          <a:srcRect r="25969"/>
          <a:stretch/>
        </p:blipFill>
        <p:spPr>
          <a:xfrm>
            <a:off x="67302" y="4958200"/>
            <a:ext cx="8438400" cy="744000"/>
          </a:xfrm>
          <a:prstGeom prst="rect">
            <a:avLst/>
          </a:prstGeom>
          <a:noFill/>
          <a:ln w="9525" cap="flat" cmpd="sng">
            <a:solidFill>
              <a:srgbClr val="48E990"/>
            </a:solidFill>
            <a:prstDash val="solid"/>
            <a:round/>
            <a:headEnd type="none" w="sm" len="sm"/>
            <a:tailEnd type="none" w="sm" len="sm"/>
          </a:ln>
        </p:spPr>
      </p:pic>
      <p:sp>
        <p:nvSpPr>
          <p:cNvPr id="463" name="Google Shape;463;gf8174e55a3_0_31"/>
          <p:cNvSpPr txBox="1">
            <a:spLocks noGrp="1"/>
          </p:cNvSpPr>
          <p:nvPr>
            <p:ph type="title"/>
          </p:nvPr>
        </p:nvSpPr>
        <p:spPr>
          <a:xfrm>
            <a:off x="282896" y="818296"/>
            <a:ext cx="7906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SuperHost: Comment a-t-on obtenu la variable cible ?</a:t>
            </a:r>
            <a:endParaRPr sz="2400" b="1">
              <a:solidFill>
                <a:srgbClr val="40E5BF"/>
              </a:solidFill>
              <a:latin typeface="Proxima Nova"/>
              <a:ea typeface="Proxima Nova"/>
              <a:cs typeface="Proxima Nova"/>
              <a:sym typeface="Proxima Nova"/>
            </a:endParaRPr>
          </a:p>
        </p:txBody>
      </p:sp>
      <p:sp>
        <p:nvSpPr>
          <p:cNvPr id="464" name="Google Shape;464;gf8174e55a3_0_31"/>
          <p:cNvSpPr txBox="1"/>
          <p:nvPr/>
        </p:nvSpPr>
        <p:spPr>
          <a:xfrm>
            <a:off x="2047225" y="3795025"/>
            <a:ext cx="92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latin typeface="Calibri"/>
                <a:ea typeface="Calibri"/>
                <a:cs typeface="Calibri"/>
                <a:sym typeface="Calibri"/>
              </a:rPr>
              <a:t>ET</a:t>
            </a:r>
            <a:br>
              <a:rPr lang="fr-FR">
                <a:latin typeface="Calibri"/>
                <a:ea typeface="Calibri"/>
                <a:cs typeface="Calibri"/>
                <a:sym typeface="Calibri"/>
              </a:rPr>
            </a:br>
            <a:r>
              <a:rPr lang="fr-FR">
                <a:latin typeface="Calibri"/>
                <a:ea typeface="Calibri"/>
                <a:cs typeface="Calibri"/>
                <a:sym typeface="Calibri"/>
              </a:rPr>
              <a:t>booléen</a:t>
            </a:r>
            <a:endParaRPr>
              <a:latin typeface="Calibri"/>
              <a:ea typeface="Calibri"/>
              <a:cs typeface="Calibri"/>
              <a:sym typeface="Calibri"/>
            </a:endParaRPr>
          </a:p>
        </p:txBody>
      </p:sp>
      <p:sp>
        <p:nvSpPr>
          <p:cNvPr id="465" name="Google Shape;465;gf8174e55a3_0_31"/>
          <p:cNvSpPr txBox="1"/>
          <p:nvPr/>
        </p:nvSpPr>
        <p:spPr>
          <a:xfrm>
            <a:off x="4823100" y="3781025"/>
            <a:ext cx="92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a:latin typeface="Calibri"/>
                <a:ea typeface="Calibri"/>
                <a:cs typeface="Calibri"/>
                <a:sym typeface="Calibri"/>
              </a:rPr>
              <a:t>ET</a:t>
            </a:r>
            <a:br>
              <a:rPr lang="fr-FR">
                <a:latin typeface="Calibri"/>
                <a:ea typeface="Calibri"/>
                <a:cs typeface="Calibri"/>
                <a:sym typeface="Calibri"/>
              </a:rPr>
            </a:br>
            <a:r>
              <a:rPr lang="fr-FR">
                <a:latin typeface="Calibri"/>
                <a:ea typeface="Calibri"/>
                <a:cs typeface="Calibri"/>
                <a:sym typeface="Calibri"/>
              </a:rPr>
              <a:t>booléen</a:t>
            </a:r>
            <a:endParaRPr>
              <a:latin typeface="Calibri"/>
              <a:ea typeface="Calibri"/>
              <a:cs typeface="Calibri"/>
              <a:sym typeface="Calibri"/>
            </a:endParaRPr>
          </a:p>
        </p:txBody>
      </p:sp>
      <p:pic>
        <p:nvPicPr>
          <p:cNvPr id="466" name="Google Shape;466;gf8174e55a3_0_31"/>
          <p:cNvPicPr preferRelativeResize="0"/>
          <p:nvPr/>
        </p:nvPicPr>
        <p:blipFill>
          <a:blip r:embed="rId10">
            <a:alphaModFix/>
          </a:blip>
          <a:stretch>
            <a:fillRect/>
          </a:stretch>
        </p:blipFill>
        <p:spPr>
          <a:xfrm>
            <a:off x="8680926" y="1090000"/>
            <a:ext cx="3632950" cy="1983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gf8174e55a3_0_207"/>
          <p:cNvPicPr preferRelativeResize="0"/>
          <p:nvPr/>
        </p:nvPicPr>
        <p:blipFill rotWithShape="1">
          <a:blip r:embed="rId3">
            <a:alphaModFix/>
          </a:blip>
          <a:srcRect/>
          <a:stretch/>
        </p:blipFill>
        <p:spPr>
          <a:xfrm>
            <a:off x="66163" y="2944575"/>
            <a:ext cx="6677025" cy="2705100"/>
          </a:xfrm>
          <a:prstGeom prst="rect">
            <a:avLst/>
          </a:prstGeom>
          <a:noFill/>
          <a:ln>
            <a:noFill/>
          </a:ln>
        </p:spPr>
      </p:pic>
      <p:sp>
        <p:nvSpPr>
          <p:cNvPr id="473" name="Google Shape;473;gf8174e55a3_0_207"/>
          <p:cNvSpPr txBox="1">
            <a:spLocks noGrp="1"/>
          </p:cNvSpPr>
          <p:nvPr>
            <p:ph type="body" idx="1"/>
          </p:nvPr>
        </p:nvSpPr>
        <p:spPr>
          <a:xfrm>
            <a:off x="6916175" y="1757550"/>
            <a:ext cx="3613500" cy="100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fr-FR" sz="1800" b="1">
                <a:latin typeface="Proxima Nova"/>
                <a:ea typeface="Proxima Nova"/>
                <a:cs typeface="Proxima Nova"/>
                <a:sym typeface="Proxima Nova"/>
              </a:rPr>
              <a:t>Matrice de confusion: </a:t>
            </a:r>
            <a:endParaRPr sz="1800" b="1">
              <a:latin typeface="Proxima Nova"/>
              <a:ea typeface="Proxima Nova"/>
              <a:cs typeface="Proxima Nova"/>
              <a:sym typeface="Proxima Nova"/>
            </a:endParaRPr>
          </a:p>
          <a:p>
            <a:pPr marL="0" lvl="0" indent="0" algn="l" rtl="0">
              <a:lnSpc>
                <a:spcPct val="90000"/>
              </a:lnSpc>
              <a:spcBef>
                <a:spcPts val="1000"/>
              </a:spcBef>
              <a:spcAft>
                <a:spcPts val="0"/>
              </a:spcAft>
              <a:buSzPts val="1800"/>
              <a:buNone/>
            </a:pPr>
            <a:endParaRPr/>
          </a:p>
        </p:txBody>
      </p:sp>
      <p:pic>
        <p:nvPicPr>
          <p:cNvPr id="474" name="Google Shape;474;gf8174e55a3_0_207"/>
          <p:cNvPicPr preferRelativeResize="0"/>
          <p:nvPr/>
        </p:nvPicPr>
        <p:blipFill rotWithShape="1">
          <a:blip r:embed="rId4">
            <a:alphaModFix/>
          </a:blip>
          <a:srcRect/>
          <a:stretch/>
        </p:blipFill>
        <p:spPr>
          <a:xfrm>
            <a:off x="9211238" y="2262125"/>
            <a:ext cx="2809875" cy="1181100"/>
          </a:xfrm>
          <a:prstGeom prst="rect">
            <a:avLst/>
          </a:prstGeom>
          <a:noFill/>
          <a:ln>
            <a:noFill/>
          </a:ln>
        </p:spPr>
      </p:pic>
      <p:pic>
        <p:nvPicPr>
          <p:cNvPr id="475" name="Google Shape;475;gf8174e55a3_0_207"/>
          <p:cNvPicPr preferRelativeResize="0"/>
          <p:nvPr/>
        </p:nvPicPr>
        <p:blipFill rotWithShape="1">
          <a:blip r:embed="rId5">
            <a:alphaModFix/>
          </a:blip>
          <a:srcRect/>
          <a:stretch/>
        </p:blipFill>
        <p:spPr>
          <a:xfrm>
            <a:off x="6820338" y="2238250"/>
            <a:ext cx="2286000" cy="1228725"/>
          </a:xfrm>
          <a:prstGeom prst="rect">
            <a:avLst/>
          </a:prstGeom>
          <a:noFill/>
          <a:ln>
            <a:noFill/>
          </a:ln>
        </p:spPr>
      </p:pic>
      <p:sp>
        <p:nvSpPr>
          <p:cNvPr id="476" name="Google Shape;476;gf8174e55a3_0_207"/>
          <p:cNvSpPr txBox="1"/>
          <p:nvPr/>
        </p:nvSpPr>
        <p:spPr>
          <a:xfrm>
            <a:off x="396526" y="6316550"/>
            <a:ext cx="9937500" cy="369300"/>
          </a:xfrm>
          <a:prstGeom prst="rect">
            <a:avLst/>
          </a:prstGeom>
          <a:solidFill>
            <a:schemeClr val="accent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Proxima Nova"/>
                <a:ea typeface="Proxima Nova"/>
                <a:cs typeface="Proxima Nova"/>
                <a:sym typeface="Proxima Nova"/>
              </a:rPr>
              <a:t>79% </a:t>
            </a:r>
            <a:r>
              <a:rPr lang="fr-FR" sz="1800" b="0" i="0" u="none" strike="noStrike" cap="none">
                <a:solidFill>
                  <a:schemeClr val="lt1"/>
                </a:solidFill>
                <a:latin typeface="Proxima Nova"/>
                <a:ea typeface="Proxima Nova"/>
                <a:cs typeface="Proxima Nova"/>
                <a:sym typeface="Proxima Nova"/>
              </a:rPr>
              <a:t>de précision pour le statut de superhost</a:t>
            </a:r>
            <a:endParaRPr sz="1800" b="0" i="0" u="none" strike="noStrike" cap="none">
              <a:solidFill>
                <a:srgbClr val="000000"/>
              </a:solidFill>
              <a:latin typeface="Proxima Nova"/>
              <a:ea typeface="Proxima Nova"/>
              <a:cs typeface="Proxima Nova"/>
              <a:sym typeface="Proxima Nova"/>
            </a:endParaRPr>
          </a:p>
        </p:txBody>
      </p:sp>
      <p:sp>
        <p:nvSpPr>
          <p:cNvPr id="477" name="Google Shape;477;gf8174e55a3_0_207"/>
          <p:cNvSpPr txBox="1"/>
          <p:nvPr/>
        </p:nvSpPr>
        <p:spPr>
          <a:xfrm>
            <a:off x="3289465" y="449000"/>
            <a:ext cx="5188463"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a:t>
            </a:r>
            <a:r>
              <a:rPr lang="fr-FR" sz="2400" b="1">
                <a:solidFill>
                  <a:srgbClr val="091158"/>
                </a:solidFill>
                <a:latin typeface="Proxima Nova"/>
                <a:ea typeface="Proxima Nova"/>
                <a:cs typeface="Proxima Nova"/>
                <a:sym typeface="Proxima Nova"/>
              </a:rPr>
              <a:t>é</a:t>
            </a:r>
            <a:r>
              <a:rPr lang="fr-FR" sz="2400" b="1" i="0" u="none" strike="noStrike" cap="none">
                <a:solidFill>
                  <a:srgbClr val="091158"/>
                </a:solidFill>
                <a:latin typeface="Proxima Nova"/>
                <a:ea typeface="Proxima Nova"/>
                <a:cs typeface="Proxima Nova"/>
                <a:sym typeface="Proxima Nova"/>
              </a:rPr>
              <a:t>diction des « </a:t>
            </a:r>
            <a:r>
              <a:rPr lang="fr-FR" sz="2400" b="1">
                <a:solidFill>
                  <a:srgbClr val="091158"/>
                </a:solidFill>
                <a:latin typeface="Proxima Nova"/>
                <a:ea typeface="Proxima Nova"/>
                <a:cs typeface="Proxima Nova"/>
                <a:sym typeface="Proxima Nova"/>
              </a:rPr>
              <a:t>S</a:t>
            </a:r>
            <a:r>
              <a:rPr lang="fr-FR" sz="2400" b="1" i="0" u="none" strike="noStrike" cap="none">
                <a:solidFill>
                  <a:srgbClr val="091158"/>
                </a:solidFill>
                <a:latin typeface="Proxima Nova"/>
                <a:ea typeface="Proxima Nova"/>
                <a:cs typeface="Proxima Nova"/>
                <a:sym typeface="Proxima Nova"/>
              </a:rPr>
              <a:t>uperHosts »</a:t>
            </a:r>
            <a:endParaRPr sz="2400" b="1" i="0" u="none" strike="noStrike" cap="none">
              <a:solidFill>
                <a:srgbClr val="091158"/>
              </a:solidFill>
              <a:latin typeface="Proxima Nova"/>
              <a:ea typeface="Proxima Nova"/>
              <a:cs typeface="Proxima Nova"/>
              <a:sym typeface="Proxima Nova"/>
            </a:endParaRPr>
          </a:p>
        </p:txBody>
      </p:sp>
      <p:sp>
        <p:nvSpPr>
          <p:cNvPr id="478" name="Google Shape;478;gf8174e55a3_0_207"/>
          <p:cNvSpPr txBox="1">
            <a:spLocks noGrp="1"/>
          </p:cNvSpPr>
          <p:nvPr>
            <p:ph type="title"/>
          </p:nvPr>
        </p:nvSpPr>
        <p:spPr>
          <a:xfrm>
            <a:off x="425999" y="746125"/>
            <a:ext cx="7316713"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Meilleur performance obtenu avec Random Forest </a:t>
            </a:r>
            <a:endParaRPr sz="2400" b="1">
              <a:solidFill>
                <a:srgbClr val="40E5BF"/>
              </a:solidFill>
              <a:latin typeface="Proxima Nova"/>
              <a:ea typeface="Proxima Nova"/>
              <a:cs typeface="Proxima Nova"/>
              <a:sym typeface="Proxima Nova"/>
            </a:endParaRPr>
          </a:p>
        </p:txBody>
      </p:sp>
      <p:pic>
        <p:nvPicPr>
          <p:cNvPr id="479" name="Google Shape;479;gf8174e55a3_0_207"/>
          <p:cNvPicPr preferRelativeResize="0"/>
          <p:nvPr/>
        </p:nvPicPr>
        <p:blipFill rotWithShape="1">
          <a:blip r:embed="rId6">
            <a:alphaModFix/>
          </a:blip>
          <a:srcRect t="29477" b="29161"/>
          <a:stretch/>
        </p:blipFill>
        <p:spPr>
          <a:xfrm>
            <a:off x="10252229" y="60325"/>
            <a:ext cx="1758996" cy="699550"/>
          </a:xfrm>
          <a:prstGeom prst="rect">
            <a:avLst/>
          </a:prstGeom>
          <a:noFill/>
          <a:ln>
            <a:noFill/>
          </a:ln>
        </p:spPr>
      </p:pic>
      <p:pic>
        <p:nvPicPr>
          <p:cNvPr id="480" name="Google Shape;480;gf8174e55a3_0_207"/>
          <p:cNvPicPr preferRelativeResize="0"/>
          <p:nvPr/>
        </p:nvPicPr>
        <p:blipFill rotWithShape="1">
          <a:blip r:embed="rId7">
            <a:alphaModFix/>
          </a:blip>
          <a:srcRect/>
          <a:stretch/>
        </p:blipFill>
        <p:spPr>
          <a:xfrm>
            <a:off x="10530305" y="6007003"/>
            <a:ext cx="1500149" cy="699550"/>
          </a:xfrm>
          <a:prstGeom prst="rect">
            <a:avLst/>
          </a:prstGeom>
          <a:noFill/>
          <a:ln>
            <a:noFill/>
          </a:ln>
        </p:spPr>
      </p:pic>
      <p:sp>
        <p:nvSpPr>
          <p:cNvPr id="481" name="Google Shape;481;gf8174e55a3_0_207"/>
          <p:cNvSpPr txBox="1">
            <a:spLocks noGrp="1"/>
          </p:cNvSpPr>
          <p:nvPr>
            <p:ph type="body" idx="1"/>
          </p:nvPr>
        </p:nvSpPr>
        <p:spPr>
          <a:xfrm>
            <a:off x="266698" y="1757025"/>
            <a:ext cx="6353740" cy="3892650"/>
          </a:xfrm>
          <a:prstGeom prst="rect">
            <a:avLst/>
          </a:prstGeom>
          <a:noFill/>
          <a:ln w="9525" cap="flat" cmpd="sng">
            <a:solidFill>
              <a:srgbClr val="48E99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fr-FR" sz="1800" b="1">
                <a:latin typeface="Proxima Nova"/>
                <a:ea typeface="Proxima Nova"/>
                <a:cs typeface="Proxima Nova"/>
                <a:sym typeface="Proxima Nova"/>
              </a:rPr>
              <a:t>Optimisation des paramètres:</a:t>
            </a:r>
            <a:r>
              <a:rPr lang="fr-FR" b="1"/>
              <a:t> </a:t>
            </a:r>
            <a:endParaRPr b="1"/>
          </a:p>
          <a:p>
            <a:pPr marL="0" lvl="0" indent="0" algn="l" rtl="0">
              <a:lnSpc>
                <a:spcPct val="135714"/>
              </a:lnSpc>
              <a:spcBef>
                <a:spcPts val="0"/>
              </a:spcBef>
              <a:spcAft>
                <a:spcPts val="0"/>
              </a:spcAft>
              <a:buClr>
                <a:schemeClr val="dk1"/>
              </a:buClr>
              <a:buSzPts val="1100"/>
              <a:buFont typeface="Arial"/>
              <a:buNone/>
            </a:pPr>
            <a:r>
              <a:rPr lang="fr-FR" sz="1050">
                <a:highlight>
                  <a:srgbClr val="FFFFFE"/>
                </a:highlight>
                <a:latin typeface="Courier New"/>
                <a:ea typeface="Courier New"/>
                <a:cs typeface="Courier New"/>
                <a:sym typeface="Courier New"/>
              </a:rPr>
              <a:t>params_rf=[{</a:t>
            </a:r>
            <a:r>
              <a:rPr lang="fr-FR" sz="1050">
                <a:solidFill>
                  <a:srgbClr val="A31515"/>
                </a:solidFill>
                <a:highlight>
                  <a:srgbClr val="FFFFFE"/>
                </a:highlight>
                <a:latin typeface="Courier New"/>
                <a:ea typeface="Courier New"/>
                <a:cs typeface="Courier New"/>
                <a:sym typeface="Courier New"/>
              </a:rPr>
              <a:t>'min_samples_split'</a:t>
            </a:r>
            <a:r>
              <a:rPr lang="fr-FR" sz="1050">
                <a:highlight>
                  <a:srgbClr val="FFFFFE"/>
                </a:highlight>
                <a:latin typeface="Courier New"/>
                <a:ea typeface="Courier New"/>
                <a:cs typeface="Courier New"/>
                <a:sym typeface="Courier New"/>
              </a:rPr>
              <a:t>: [(i) </a:t>
            </a:r>
            <a:r>
              <a:rPr lang="fr-FR" sz="1050">
                <a:solidFill>
                  <a:srgbClr val="AF00DB"/>
                </a:solidFill>
                <a:highlight>
                  <a:srgbClr val="FFFFFE"/>
                </a:highlight>
                <a:latin typeface="Courier New"/>
                <a:ea typeface="Courier New"/>
                <a:cs typeface="Courier New"/>
                <a:sym typeface="Courier New"/>
              </a:rPr>
              <a:t>for</a:t>
            </a:r>
            <a:r>
              <a:rPr lang="fr-FR" sz="1050">
                <a:highlight>
                  <a:srgbClr val="FFFFFE"/>
                </a:highlight>
                <a:latin typeface="Courier New"/>
                <a:ea typeface="Courier New"/>
                <a:cs typeface="Courier New"/>
                <a:sym typeface="Courier New"/>
              </a:rPr>
              <a:t> i </a:t>
            </a:r>
            <a:r>
              <a:rPr lang="fr-FR" sz="1050">
                <a:solidFill>
                  <a:srgbClr val="0000FF"/>
                </a:solidFill>
                <a:highlight>
                  <a:srgbClr val="FFFFFE"/>
                </a:highlight>
                <a:latin typeface="Courier New"/>
                <a:ea typeface="Courier New"/>
                <a:cs typeface="Courier New"/>
                <a:sym typeface="Courier New"/>
              </a:rPr>
              <a:t>in</a:t>
            </a:r>
            <a:r>
              <a:rPr lang="fr-FR" sz="1050">
                <a:highlight>
                  <a:srgbClr val="FFFFFE"/>
                </a:highlight>
                <a:latin typeface="Courier New"/>
                <a:ea typeface="Courier New"/>
                <a:cs typeface="Courier New"/>
                <a:sym typeface="Courier New"/>
              </a:rPr>
              <a:t> range (</a:t>
            </a:r>
            <a:r>
              <a:rPr lang="fr-FR" sz="1050">
                <a:solidFill>
                  <a:srgbClr val="09885A"/>
                </a:solidFill>
                <a:highlight>
                  <a:srgbClr val="FFFFFE"/>
                </a:highlight>
                <a:latin typeface="Courier New"/>
                <a:ea typeface="Courier New"/>
                <a:cs typeface="Courier New"/>
                <a:sym typeface="Courier New"/>
              </a:rPr>
              <a:t>1</a:t>
            </a:r>
            <a:r>
              <a:rPr lang="fr-FR" sz="1050">
                <a:highlight>
                  <a:srgbClr val="FFFFFE"/>
                </a:highlight>
                <a:latin typeface="Courier New"/>
                <a:ea typeface="Courier New"/>
                <a:cs typeface="Courier New"/>
                <a:sym typeface="Courier New"/>
              </a:rPr>
              <a:t>,</a:t>
            </a:r>
            <a:r>
              <a:rPr lang="fr-FR" sz="1050">
                <a:solidFill>
                  <a:srgbClr val="09885A"/>
                </a:solidFill>
                <a:highlight>
                  <a:srgbClr val="FFFFFE"/>
                </a:highlight>
                <a:latin typeface="Courier New"/>
                <a:ea typeface="Courier New"/>
                <a:cs typeface="Courier New"/>
                <a:sym typeface="Courier New"/>
              </a:rPr>
              <a:t>100</a:t>
            </a:r>
            <a:r>
              <a:rPr lang="fr-FR" sz="1050">
                <a:highlight>
                  <a:srgbClr val="FFFFFE"/>
                </a:highlight>
                <a:latin typeface="Courier New"/>
                <a:ea typeface="Courier New"/>
                <a:cs typeface="Courier New"/>
                <a:sym typeface="Courier New"/>
              </a:rPr>
              <a:t>,</a:t>
            </a:r>
            <a:r>
              <a:rPr lang="fr-FR" sz="1050">
                <a:solidFill>
                  <a:srgbClr val="09885A"/>
                </a:solidFill>
                <a:highlight>
                  <a:srgbClr val="FFFFFE"/>
                </a:highlight>
                <a:latin typeface="Courier New"/>
                <a:ea typeface="Courier New"/>
                <a:cs typeface="Courier New"/>
                <a:sym typeface="Courier New"/>
              </a:rPr>
              <a:t>1</a:t>
            </a:r>
            <a:r>
              <a:rPr lang="fr-FR"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'max_features'</a:t>
            </a: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'sqrt'</a:t>
            </a: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'log2'</a:t>
            </a:r>
            <a:r>
              <a:rPr lang="fr-FR"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sp>
        <p:nvSpPr>
          <p:cNvPr id="482" name="Google Shape;482;gf8174e55a3_0_207"/>
          <p:cNvSpPr/>
          <p:nvPr/>
        </p:nvSpPr>
        <p:spPr>
          <a:xfrm>
            <a:off x="6943723" y="1757550"/>
            <a:ext cx="5056625" cy="1874550"/>
          </a:xfrm>
          <a:prstGeom prst="rect">
            <a:avLst/>
          </a:prstGeom>
          <a:noFill/>
          <a:ln w="25400" cap="flat" cmpd="sng">
            <a:solidFill>
              <a:srgbClr val="48E9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 name="Google Shape;483;gf8174e55a3_0_207"/>
          <p:cNvSpPr/>
          <p:nvPr/>
        </p:nvSpPr>
        <p:spPr>
          <a:xfrm>
            <a:off x="8697675" y="4684525"/>
            <a:ext cx="640800" cy="2289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gf8174e55a3_0_207"/>
          <p:cNvPicPr preferRelativeResize="0"/>
          <p:nvPr/>
        </p:nvPicPr>
        <p:blipFill rotWithShape="1">
          <a:blip r:embed="rId8">
            <a:alphaModFix/>
          </a:blip>
          <a:srcRect/>
          <a:stretch/>
        </p:blipFill>
        <p:spPr>
          <a:xfrm>
            <a:off x="6943723" y="4050025"/>
            <a:ext cx="5056625" cy="1599650"/>
          </a:xfrm>
          <a:prstGeom prst="rect">
            <a:avLst/>
          </a:prstGeom>
          <a:noFill/>
          <a:ln w="9525" cap="flat" cmpd="sng">
            <a:solidFill>
              <a:srgbClr val="48E990"/>
            </a:solidFill>
            <a:prstDash val="solid"/>
            <a:round/>
            <a:headEnd type="none" w="sm" len="sm"/>
            <a:tailEnd type="none" w="sm" len="sm"/>
          </a:ln>
        </p:spPr>
      </p:pic>
      <p:sp>
        <p:nvSpPr>
          <p:cNvPr id="485" name="Google Shape;485;gf8174e55a3_0_207"/>
          <p:cNvSpPr/>
          <p:nvPr/>
        </p:nvSpPr>
        <p:spPr>
          <a:xfrm>
            <a:off x="8781075" y="4684525"/>
            <a:ext cx="474000" cy="228900"/>
          </a:xfrm>
          <a:prstGeom prst="ellipse">
            <a:avLst/>
          </a:prstGeom>
          <a:solidFill>
            <a:srgbClr val="000000">
              <a:alpha val="0"/>
            </a:srgbClr>
          </a:solidFill>
          <a:ln w="28575" cap="flat" cmpd="sng">
            <a:solidFill>
              <a:srgbClr val="48E9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f8174e55a3_0_227"/>
          <p:cNvSpPr txBox="1">
            <a:spLocks noGrp="1"/>
          </p:cNvSpPr>
          <p:nvPr>
            <p:ph type="body" idx="1"/>
          </p:nvPr>
        </p:nvSpPr>
        <p:spPr>
          <a:xfrm>
            <a:off x="172700" y="1403175"/>
            <a:ext cx="5410800" cy="5707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Aucune Var Indicatrice dans le top 15.</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  le type de logement appart/maison ou type de location (chambre/logement entier), ou type de quartier, de lit n’influe peu. </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2 groupes dans Top 6 des variables + importantes:</a:t>
            </a:r>
            <a:endParaRPr sz="1806" dirty="0">
              <a:latin typeface="Proxima Nova"/>
              <a:ea typeface="Proxima Nova"/>
              <a:cs typeface="Proxima Nova"/>
              <a:sym typeface="Proxima Nova"/>
            </a:endParaRPr>
          </a:p>
          <a:p>
            <a:pPr marL="457200" lvl="0" indent="-343296" algn="l" rtl="0">
              <a:lnSpc>
                <a:spcPct val="80000"/>
              </a:lnSpc>
              <a:spcBef>
                <a:spcPts val="1000"/>
              </a:spcBef>
              <a:spcAft>
                <a:spcPts val="0"/>
              </a:spcAft>
              <a:buSzPts val="1806"/>
              <a:buFont typeface="Proxima Nova"/>
              <a:buAutoNum type="arabicPeriod"/>
            </a:pPr>
            <a:r>
              <a:rPr lang="fr-FR" sz="1806" dirty="0">
                <a:latin typeface="Proxima Nova"/>
                <a:ea typeface="Proxima Nova"/>
                <a:cs typeface="Proxima Nova"/>
                <a:sym typeface="Proxima Nova"/>
              </a:rPr>
              <a:t>Les </a:t>
            </a:r>
            <a:r>
              <a:rPr lang="fr-FR" sz="1806" dirty="0" err="1">
                <a:latin typeface="Proxima Nova"/>
                <a:ea typeface="Proxima Nova"/>
                <a:cs typeface="Proxima Nova"/>
                <a:sym typeface="Proxima Nova"/>
              </a:rPr>
              <a:t>Superhost</a:t>
            </a:r>
            <a:r>
              <a:rPr lang="fr-FR" sz="1806" dirty="0">
                <a:latin typeface="Proxima Nova"/>
                <a:ea typeface="Proxima Nova"/>
                <a:cs typeface="Proxima Nova"/>
                <a:sym typeface="Proxima Nova"/>
              </a:rPr>
              <a:t>, sur </a:t>
            </a:r>
            <a:r>
              <a:rPr lang="fr-FR" sz="1806" dirty="0" err="1">
                <a:latin typeface="Proxima Nova"/>
                <a:ea typeface="Proxima Nova"/>
                <a:cs typeface="Proxima Nova"/>
                <a:sym typeface="Proxima Nova"/>
              </a:rPr>
              <a:t>AirBnb</a:t>
            </a:r>
            <a:r>
              <a:rPr lang="fr-FR" sz="1806" dirty="0">
                <a:latin typeface="Proxima Nova"/>
                <a:ea typeface="Proxima Nova"/>
                <a:cs typeface="Proxima Nova"/>
                <a:sym typeface="Proxima Nova"/>
              </a:rPr>
              <a:t> depuis de nombreux mois, avec une fréquentation significative </a:t>
            </a:r>
            <a:endParaRPr sz="1806" dirty="0">
              <a:latin typeface="Proxima Nova"/>
              <a:ea typeface="Proxima Nova"/>
              <a:cs typeface="Proxima Nova"/>
              <a:sym typeface="Proxima Nova"/>
            </a:endParaRPr>
          </a:p>
          <a:p>
            <a:pPr marL="457200" lvl="0" indent="0" algn="l" rtl="0">
              <a:lnSpc>
                <a:spcPct val="80000"/>
              </a:lnSpc>
              <a:spcBef>
                <a:spcPts val="1000"/>
              </a:spcBef>
              <a:spcAft>
                <a:spcPts val="0"/>
              </a:spcAft>
              <a:buNone/>
            </a:pPr>
            <a:endParaRPr sz="506" dirty="0">
              <a:latin typeface="Proxima Nova"/>
              <a:ea typeface="Proxima Nova"/>
              <a:cs typeface="Proxima Nova"/>
              <a:sym typeface="Proxima Nova"/>
            </a:endParaRPr>
          </a:p>
          <a:p>
            <a:pPr marL="457200" lvl="0" indent="-343296" algn="l" rtl="0">
              <a:lnSpc>
                <a:spcPct val="80000"/>
              </a:lnSpc>
              <a:spcBef>
                <a:spcPts val="1000"/>
              </a:spcBef>
              <a:spcAft>
                <a:spcPts val="0"/>
              </a:spcAft>
              <a:buSzPts val="1806"/>
              <a:buFont typeface="Proxima Nova"/>
              <a:buAutoNum type="arabicPeriod"/>
            </a:pPr>
            <a:r>
              <a:rPr lang="fr-FR" sz="1806" dirty="0">
                <a:latin typeface="Proxima Nova"/>
                <a:ea typeface="Proxima Nova"/>
                <a:cs typeface="Proxima Nova"/>
                <a:sym typeface="Proxima Nova"/>
              </a:rPr>
              <a:t>Les scores annexes ont une importance dans le modèle.</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endParaRPr sz="11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Variante :</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Modèle testé sans les  scores annexes </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La précision chute significativement de 0,79 à 0,61.</a:t>
            </a:r>
            <a:endParaRPr sz="1806" dirty="0">
              <a:latin typeface="Proxima Nova"/>
              <a:ea typeface="Proxima Nova"/>
              <a:cs typeface="Proxima Nova"/>
              <a:sym typeface="Proxima Nova"/>
            </a:endParaRPr>
          </a:p>
          <a:p>
            <a:pPr marL="0" lvl="0" indent="0" algn="l" rtl="0">
              <a:lnSpc>
                <a:spcPct val="80000"/>
              </a:lnSpc>
              <a:spcBef>
                <a:spcPts val="1000"/>
              </a:spcBef>
              <a:spcAft>
                <a:spcPts val="0"/>
              </a:spcAft>
              <a:buSzPts val="2045"/>
              <a:buNone/>
            </a:pPr>
            <a:r>
              <a:rPr lang="fr-FR" sz="1806" dirty="0">
                <a:latin typeface="Proxima Nova"/>
                <a:ea typeface="Proxima Nova"/>
                <a:cs typeface="Proxima Nova"/>
                <a:sym typeface="Proxima Nova"/>
              </a:rPr>
              <a:t>Comme on parle de statut ‘</a:t>
            </a:r>
            <a:r>
              <a:rPr lang="fr-FR" sz="1806" dirty="0" err="1">
                <a:latin typeface="Proxima Nova"/>
                <a:ea typeface="Proxima Nova"/>
                <a:cs typeface="Proxima Nova"/>
                <a:sym typeface="Proxima Nova"/>
              </a:rPr>
              <a:t>SuperHost</a:t>
            </a:r>
            <a:r>
              <a:rPr lang="fr-FR" sz="1806" dirty="0">
                <a:latin typeface="Proxima Nova"/>
                <a:ea typeface="Proxima Nova"/>
                <a:cs typeface="Proxima Nova"/>
                <a:sym typeface="Proxima Nova"/>
              </a:rPr>
              <a:t>’ attribué pas avant un minimum de 210j ou 10 séjours, il est normal de pouvoir utiliser les scores annexes.  </a:t>
            </a:r>
            <a:endParaRPr sz="1650" dirty="0"/>
          </a:p>
        </p:txBody>
      </p:sp>
      <p:pic>
        <p:nvPicPr>
          <p:cNvPr id="492" name="Google Shape;492;gf8174e55a3_0_227"/>
          <p:cNvPicPr preferRelativeResize="0"/>
          <p:nvPr/>
        </p:nvPicPr>
        <p:blipFill rotWithShape="1">
          <a:blip r:embed="rId3">
            <a:alphaModFix/>
          </a:blip>
          <a:srcRect/>
          <a:stretch/>
        </p:blipFill>
        <p:spPr>
          <a:xfrm>
            <a:off x="5742630" y="48775"/>
            <a:ext cx="4375200" cy="6760450"/>
          </a:xfrm>
          <a:prstGeom prst="rect">
            <a:avLst/>
          </a:prstGeom>
          <a:noFill/>
          <a:ln>
            <a:noFill/>
          </a:ln>
        </p:spPr>
      </p:pic>
      <p:sp>
        <p:nvSpPr>
          <p:cNvPr id="493" name="Google Shape;493;gf8174e55a3_0_227"/>
          <p:cNvSpPr/>
          <p:nvPr/>
        </p:nvSpPr>
        <p:spPr>
          <a:xfrm>
            <a:off x="10422625" y="105925"/>
            <a:ext cx="1693200" cy="820800"/>
          </a:xfrm>
          <a:prstGeom prst="wedgeRectCallout">
            <a:avLst>
              <a:gd name="adj1" fmla="val -79903"/>
              <a:gd name="adj2" fmla="val 1485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chemeClr val="dk1"/>
              </a:buClr>
              <a:buSzPts val="1100"/>
              <a:buFont typeface="Arial"/>
              <a:buNone/>
            </a:pPr>
            <a:r>
              <a:rPr lang="fr-FR" sz="1050" b="0" i="0" u="none" strike="noStrike" cap="none">
                <a:solidFill>
                  <a:srgbClr val="008000"/>
                </a:solidFill>
                <a:highlight>
                  <a:srgbClr val="FFFFFE"/>
                </a:highlight>
                <a:latin typeface="Courier New"/>
                <a:ea typeface="Courier New"/>
                <a:cs typeface="Courier New"/>
                <a:sym typeface="Courier New"/>
              </a:rPr>
              <a:t>le nombre de mois entre first_review et last_review</a:t>
            </a:r>
            <a:endParaRPr sz="1050" b="0" i="0" u="none" strike="noStrike" cap="none">
              <a:solidFill>
                <a:srgbClr val="008000"/>
              </a:solidFill>
              <a:highlight>
                <a:srgbClr val="FFFFFE"/>
              </a:highlight>
              <a:latin typeface="Courier New"/>
              <a:ea typeface="Courier New"/>
              <a:cs typeface="Courier New"/>
              <a:sym typeface="Courier New"/>
            </a:endParaRPr>
          </a:p>
        </p:txBody>
      </p:sp>
      <p:sp>
        <p:nvSpPr>
          <p:cNvPr id="494" name="Google Shape;494;gf8174e55a3_0_227"/>
          <p:cNvSpPr/>
          <p:nvPr/>
        </p:nvSpPr>
        <p:spPr>
          <a:xfrm>
            <a:off x="4537825" y="779625"/>
            <a:ext cx="1204800" cy="979800"/>
          </a:xfrm>
          <a:prstGeom prst="wedgeRectCallout">
            <a:avLst>
              <a:gd name="adj1" fmla="val 88830"/>
              <a:gd name="adj2" fmla="val 156986"/>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050"/>
              <a:buFont typeface="Arial"/>
              <a:buNone/>
            </a:pPr>
            <a:r>
              <a:rPr lang="fr-FR" sz="1050" b="0" i="0" u="none" strike="noStrike" cap="none">
                <a:solidFill>
                  <a:srgbClr val="008000"/>
                </a:solidFill>
                <a:highlight>
                  <a:srgbClr val="FFFFFE"/>
                </a:highlight>
                <a:latin typeface="Courier New"/>
                <a:ea typeface="Courier New"/>
                <a:cs typeface="Courier New"/>
                <a:sym typeface="Courier New"/>
              </a:rPr>
              <a:t>Evaluations annexes</a:t>
            </a:r>
            <a:endParaRPr sz="1050" b="0" i="0" u="none" strike="noStrike" cap="none">
              <a:solidFill>
                <a:srgbClr val="008000"/>
              </a:solidFill>
              <a:highlight>
                <a:srgbClr val="FFFFFE"/>
              </a:highlight>
              <a:latin typeface="Courier New"/>
              <a:ea typeface="Courier New"/>
              <a:cs typeface="Courier New"/>
              <a:sym typeface="Courier New"/>
            </a:endParaRPr>
          </a:p>
        </p:txBody>
      </p:sp>
      <p:sp>
        <p:nvSpPr>
          <p:cNvPr id="495" name="Google Shape;495;gf8174e55a3_0_227"/>
          <p:cNvSpPr/>
          <p:nvPr/>
        </p:nvSpPr>
        <p:spPr>
          <a:xfrm>
            <a:off x="9850125" y="1393950"/>
            <a:ext cx="1019400" cy="1065600"/>
          </a:xfrm>
          <a:prstGeom prst="rightArrowCallout">
            <a:avLst>
              <a:gd name="adj1" fmla="val 25000"/>
              <a:gd name="adj2" fmla="val 25000"/>
              <a:gd name="adj3" fmla="val 25000"/>
              <a:gd name="adj4" fmla="val 15585"/>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f8174e55a3_0_227"/>
          <p:cNvSpPr/>
          <p:nvPr/>
        </p:nvSpPr>
        <p:spPr>
          <a:xfrm>
            <a:off x="10869525" y="1595700"/>
            <a:ext cx="1204800" cy="662100"/>
          </a:xfrm>
          <a:prstGeom prst="rect">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chemeClr val="dk1"/>
              </a:buClr>
              <a:buSzPts val="1100"/>
              <a:buFont typeface="Arial"/>
              <a:buNone/>
            </a:pPr>
            <a:r>
              <a:rPr lang="fr-FR" sz="1050" b="0" i="0" u="none" strike="noStrike" cap="none">
                <a:solidFill>
                  <a:srgbClr val="008000"/>
                </a:solidFill>
                <a:highlight>
                  <a:srgbClr val="FFFFFE"/>
                </a:highlight>
                <a:latin typeface="Courier New"/>
                <a:ea typeface="Courier New"/>
                <a:cs typeface="Courier New"/>
                <a:sym typeface="Courier New"/>
              </a:rPr>
              <a:t>Evaluations annexes</a:t>
            </a:r>
            <a:endParaRPr sz="1050" b="0" i="0" u="none" strike="noStrike" cap="none">
              <a:solidFill>
                <a:srgbClr val="008000"/>
              </a:solidFill>
              <a:highlight>
                <a:srgbClr val="FFFFFE"/>
              </a:highlight>
              <a:latin typeface="Courier New"/>
              <a:ea typeface="Courier New"/>
              <a:cs typeface="Courier New"/>
              <a:sym typeface="Courier New"/>
            </a:endParaRPr>
          </a:p>
        </p:txBody>
      </p:sp>
      <p:sp>
        <p:nvSpPr>
          <p:cNvPr id="497" name="Google Shape;497;gf8174e55a3_0_227"/>
          <p:cNvSpPr/>
          <p:nvPr/>
        </p:nvSpPr>
        <p:spPr>
          <a:xfrm>
            <a:off x="4537825" y="779625"/>
            <a:ext cx="1204800" cy="979800"/>
          </a:xfrm>
          <a:prstGeom prst="wedgeRectCallout">
            <a:avLst>
              <a:gd name="adj1" fmla="val 98962"/>
              <a:gd name="adj2" fmla="val -67274"/>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050"/>
              <a:buFont typeface="Arial"/>
              <a:buNone/>
            </a:pPr>
            <a:r>
              <a:rPr lang="fr-FR" sz="1050" b="0" i="0" u="none" strike="noStrike" cap="none">
                <a:solidFill>
                  <a:srgbClr val="008000"/>
                </a:solidFill>
                <a:highlight>
                  <a:srgbClr val="FFFFFE"/>
                </a:highlight>
                <a:latin typeface="Courier New"/>
                <a:ea typeface="Courier New"/>
                <a:cs typeface="Courier New"/>
                <a:sym typeface="Courier New"/>
              </a:rPr>
              <a:t>Experience avec AirBnB</a:t>
            </a:r>
            <a:endParaRPr sz="1050" b="0" i="0" u="none" strike="noStrike" cap="none">
              <a:solidFill>
                <a:srgbClr val="008000"/>
              </a:solidFill>
              <a:highlight>
                <a:srgbClr val="FFFFFE"/>
              </a:highlight>
              <a:latin typeface="Courier New"/>
              <a:ea typeface="Courier New"/>
              <a:cs typeface="Courier New"/>
              <a:sym typeface="Courier New"/>
            </a:endParaRPr>
          </a:p>
        </p:txBody>
      </p:sp>
      <p:sp>
        <p:nvSpPr>
          <p:cNvPr id="498" name="Google Shape;498;gf8174e55a3_0_227"/>
          <p:cNvSpPr/>
          <p:nvPr/>
        </p:nvSpPr>
        <p:spPr>
          <a:xfrm>
            <a:off x="10422625" y="1059675"/>
            <a:ext cx="1651800" cy="419700"/>
          </a:xfrm>
          <a:prstGeom prst="wedgeRectCallout">
            <a:avLst>
              <a:gd name="adj1" fmla="val -82256"/>
              <a:gd name="adj2" fmla="val -4381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050"/>
              <a:buFont typeface="Arial"/>
              <a:buNone/>
            </a:pPr>
            <a:r>
              <a:rPr lang="fr-FR" sz="1050" b="0" i="0" u="none" strike="noStrike" cap="none">
                <a:solidFill>
                  <a:srgbClr val="008000"/>
                </a:solidFill>
                <a:highlight>
                  <a:srgbClr val="FFFFFE"/>
                </a:highlight>
                <a:latin typeface="Courier New"/>
                <a:ea typeface="Courier New"/>
                <a:cs typeface="Courier New"/>
                <a:sym typeface="Courier New"/>
              </a:rPr>
              <a:t>Frequentation</a:t>
            </a:r>
            <a:endParaRPr sz="1050" b="0" i="0" u="none" strike="noStrike" cap="none">
              <a:solidFill>
                <a:srgbClr val="008000"/>
              </a:solidFill>
              <a:highlight>
                <a:srgbClr val="FFFFFE"/>
              </a:highlight>
              <a:latin typeface="Courier New"/>
              <a:ea typeface="Courier New"/>
              <a:cs typeface="Courier New"/>
              <a:sym typeface="Courier New"/>
            </a:endParaRPr>
          </a:p>
        </p:txBody>
      </p:sp>
      <p:sp>
        <p:nvSpPr>
          <p:cNvPr id="499" name="Google Shape;499;gf8174e55a3_0_227"/>
          <p:cNvSpPr txBox="1">
            <a:spLocks noGrp="1"/>
          </p:cNvSpPr>
          <p:nvPr>
            <p:ph type="title"/>
          </p:nvPr>
        </p:nvSpPr>
        <p:spPr>
          <a:xfrm>
            <a:off x="864425" y="363900"/>
            <a:ext cx="56784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Importance des features </a:t>
            </a:r>
            <a:endParaRPr sz="2400" b="1">
              <a:solidFill>
                <a:srgbClr val="40E5BF"/>
              </a:solidFill>
              <a:latin typeface="Proxima Nova"/>
              <a:ea typeface="Proxima Nova"/>
              <a:cs typeface="Proxima Nova"/>
              <a:sym typeface="Proxima Nova"/>
            </a:endParaRPr>
          </a:p>
        </p:txBody>
      </p:sp>
      <p:pic>
        <p:nvPicPr>
          <p:cNvPr id="500" name="Google Shape;500;gf8174e55a3_0_227"/>
          <p:cNvPicPr preferRelativeResize="0"/>
          <p:nvPr/>
        </p:nvPicPr>
        <p:blipFill rotWithShape="1">
          <a:blip r:embed="rId4">
            <a:alphaModFix/>
          </a:blip>
          <a:srcRect t="29477" b="29161"/>
          <a:stretch/>
        </p:blipFill>
        <p:spPr>
          <a:xfrm>
            <a:off x="10315329" y="5961725"/>
            <a:ext cx="1758996" cy="699550"/>
          </a:xfrm>
          <a:prstGeom prst="rect">
            <a:avLst/>
          </a:prstGeom>
          <a:noFill/>
          <a:ln>
            <a:noFill/>
          </a:ln>
        </p:spPr>
      </p:pic>
      <p:sp>
        <p:nvSpPr>
          <p:cNvPr id="501" name="Google Shape;501;gf8174e55a3_0_227"/>
          <p:cNvSpPr txBox="1"/>
          <p:nvPr/>
        </p:nvSpPr>
        <p:spPr>
          <a:xfrm>
            <a:off x="940637" y="331675"/>
            <a:ext cx="5188463"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a:t>
            </a:r>
            <a:r>
              <a:rPr lang="fr-FR" sz="2400" b="1">
                <a:solidFill>
                  <a:srgbClr val="091158"/>
                </a:solidFill>
                <a:latin typeface="Proxima Nova"/>
                <a:ea typeface="Proxima Nova"/>
                <a:cs typeface="Proxima Nova"/>
                <a:sym typeface="Proxima Nova"/>
              </a:rPr>
              <a:t>é</a:t>
            </a:r>
            <a:r>
              <a:rPr lang="fr-FR" sz="2400" b="1" i="0" u="none" strike="noStrike" cap="none">
                <a:solidFill>
                  <a:srgbClr val="091158"/>
                </a:solidFill>
                <a:latin typeface="Proxima Nova"/>
                <a:ea typeface="Proxima Nova"/>
                <a:cs typeface="Proxima Nova"/>
                <a:sym typeface="Proxima Nova"/>
              </a:rPr>
              <a:t>diction des « </a:t>
            </a:r>
            <a:r>
              <a:rPr lang="fr-FR" sz="2400" b="1">
                <a:solidFill>
                  <a:srgbClr val="091158"/>
                </a:solidFill>
                <a:latin typeface="Proxima Nova"/>
                <a:ea typeface="Proxima Nova"/>
                <a:cs typeface="Proxima Nova"/>
                <a:sym typeface="Proxima Nova"/>
              </a:rPr>
              <a:t>S</a:t>
            </a:r>
            <a:r>
              <a:rPr lang="fr-FR" sz="2400" b="1" i="0" u="none" strike="noStrike" cap="none">
                <a:solidFill>
                  <a:srgbClr val="091158"/>
                </a:solidFill>
                <a:latin typeface="Proxima Nova"/>
                <a:ea typeface="Proxima Nova"/>
                <a:cs typeface="Proxima Nova"/>
                <a:sym typeface="Proxima Nova"/>
              </a:rPr>
              <a:t>uperHosts »</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f8174e55a3_0_220"/>
          <p:cNvSpPr txBox="1">
            <a:spLocks noGrp="1"/>
          </p:cNvSpPr>
          <p:nvPr>
            <p:ph type="title"/>
          </p:nvPr>
        </p:nvSpPr>
        <p:spPr>
          <a:xfrm>
            <a:off x="361575" y="898525"/>
            <a:ext cx="11461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latin typeface="Proxima Nova"/>
              <a:ea typeface="Proxima Nova"/>
              <a:cs typeface="Proxima Nova"/>
              <a:sym typeface="Proxima Nova"/>
            </a:endParaRPr>
          </a:p>
          <a:p>
            <a:pPr marL="0" lvl="0" indent="0" algn="l" rtl="0">
              <a:lnSpc>
                <a:spcPct val="90000"/>
              </a:lnSpc>
              <a:spcBef>
                <a:spcPts val="0"/>
              </a:spcBef>
              <a:spcAft>
                <a:spcPts val="0"/>
              </a:spcAft>
              <a:buSzPts val="1800"/>
              <a:buNone/>
            </a:pPr>
            <a:r>
              <a:rPr lang="fr-FR" sz="1850">
                <a:latin typeface="Proxima Nova"/>
                <a:ea typeface="Proxima Nova"/>
                <a:cs typeface="Proxima Nova"/>
                <a:sym typeface="Proxima Nova"/>
              </a:rPr>
              <a:t>Rappel problématique: Marketing souhaite contacter les potentiels ‘SuperHost’ pour leur offrir une promotion -baisse des frais de service- afin d’augmenter leur attractivité, et augmenter les revenues Airbnb.   </a:t>
            </a:r>
            <a:endParaRPr sz="1850">
              <a:latin typeface="Proxima Nova"/>
              <a:ea typeface="Proxima Nova"/>
              <a:cs typeface="Proxima Nova"/>
              <a:sym typeface="Proxima Nova"/>
            </a:endParaRPr>
          </a:p>
        </p:txBody>
      </p:sp>
      <p:pic>
        <p:nvPicPr>
          <p:cNvPr id="508" name="Google Shape;508;gf8174e55a3_0_220"/>
          <p:cNvPicPr preferRelativeResize="0"/>
          <p:nvPr/>
        </p:nvPicPr>
        <p:blipFill rotWithShape="1">
          <a:blip r:embed="rId3">
            <a:alphaModFix/>
          </a:blip>
          <a:srcRect/>
          <a:stretch/>
        </p:blipFill>
        <p:spPr>
          <a:xfrm>
            <a:off x="136250" y="2350955"/>
            <a:ext cx="5442476" cy="3537600"/>
          </a:xfrm>
          <a:prstGeom prst="rect">
            <a:avLst/>
          </a:prstGeom>
          <a:noFill/>
          <a:ln>
            <a:noFill/>
          </a:ln>
        </p:spPr>
      </p:pic>
      <p:sp>
        <p:nvSpPr>
          <p:cNvPr id="509" name="Google Shape;509;gf8174e55a3_0_220"/>
          <p:cNvSpPr txBox="1">
            <a:spLocks noGrp="1"/>
          </p:cNvSpPr>
          <p:nvPr>
            <p:ph type="body" idx="1"/>
          </p:nvPr>
        </p:nvSpPr>
        <p:spPr>
          <a:xfrm>
            <a:off x="361575" y="5943375"/>
            <a:ext cx="11646600" cy="952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fr-FR" sz="1700" i="1" dirty="0">
                <a:latin typeface="Proxima Nova"/>
                <a:ea typeface="Proxima Nova"/>
                <a:cs typeface="Proxima Nova"/>
                <a:sym typeface="Proxima Nova"/>
              </a:rPr>
              <a:t>Aide de lecture: Ici, toutes les annonces sont réparties en abscisse, triées par probabilité décroissante d’être ‘</a:t>
            </a:r>
            <a:r>
              <a:rPr lang="fr-FR" sz="1700" i="1" dirty="0" err="1">
                <a:latin typeface="Proxima Nova"/>
                <a:ea typeface="Proxima Nova"/>
                <a:cs typeface="Proxima Nova"/>
                <a:sym typeface="Proxima Nova"/>
              </a:rPr>
              <a:t>SuperHost</a:t>
            </a:r>
            <a:r>
              <a:rPr lang="fr-FR" sz="1700" i="1" dirty="0">
                <a:latin typeface="Proxima Nova"/>
                <a:ea typeface="Proxima Nova"/>
                <a:cs typeface="Proxima Nova"/>
                <a:sym typeface="Proxima Nova"/>
              </a:rPr>
              <a:t>’, rassemblées en 10 </a:t>
            </a:r>
            <a:r>
              <a:rPr lang="fr-FR" sz="1700" i="1" dirty="0" err="1">
                <a:latin typeface="Proxima Nova"/>
                <a:ea typeface="Proxima Nova"/>
                <a:cs typeface="Proxima Nova"/>
                <a:sym typeface="Proxima Nova"/>
              </a:rPr>
              <a:t>buckets</a:t>
            </a:r>
            <a:r>
              <a:rPr lang="fr-FR" sz="1700" i="1" dirty="0">
                <a:latin typeface="Proxima Nova"/>
                <a:ea typeface="Proxima Nova"/>
                <a:cs typeface="Proxima Nova"/>
                <a:sym typeface="Proxima Nova"/>
              </a:rPr>
              <a:t> égaux (10 points).  </a:t>
            </a:r>
            <a:endParaRPr sz="1700" i="1" dirty="0">
              <a:latin typeface="Proxima Nova"/>
              <a:ea typeface="Proxima Nova"/>
              <a:cs typeface="Proxima Nova"/>
              <a:sym typeface="Proxima Nova"/>
            </a:endParaRPr>
          </a:p>
        </p:txBody>
      </p:sp>
      <p:sp>
        <p:nvSpPr>
          <p:cNvPr id="510" name="Google Shape;510;gf8174e55a3_0_220"/>
          <p:cNvSpPr txBox="1">
            <a:spLocks noGrp="1"/>
          </p:cNvSpPr>
          <p:nvPr>
            <p:ph type="body" idx="1"/>
          </p:nvPr>
        </p:nvSpPr>
        <p:spPr>
          <a:xfrm>
            <a:off x="5759125" y="2569029"/>
            <a:ext cx="6341700" cy="3092046"/>
          </a:xfrm>
          <a:prstGeom prst="rect">
            <a:avLst/>
          </a:prstGeom>
          <a:noFill/>
          <a:ln>
            <a:noFill/>
          </a:ln>
        </p:spPr>
        <p:txBody>
          <a:bodyPr spcFirstLastPara="1" wrap="square" lIns="91425" tIns="45700" rIns="91425" bIns="45700" anchor="t" anchorCtr="0">
            <a:normAutofit fontScale="92500" lnSpcReduction="20000"/>
          </a:bodyPr>
          <a:lstStyle/>
          <a:p>
            <a:pPr marL="457200" lvl="0" indent="-336550" algn="l" rtl="0">
              <a:lnSpc>
                <a:spcPct val="90000"/>
              </a:lnSpc>
              <a:spcBef>
                <a:spcPts val="1000"/>
              </a:spcBef>
              <a:spcAft>
                <a:spcPts val="0"/>
              </a:spcAft>
              <a:buSzPts val="1700"/>
              <a:buFont typeface="Proxima Nova"/>
              <a:buChar char="-"/>
            </a:pPr>
            <a:r>
              <a:rPr lang="fr-FR" sz="1700" dirty="0">
                <a:latin typeface="Proxima Nova"/>
                <a:ea typeface="Proxima Nova"/>
                <a:cs typeface="Proxima Nova"/>
                <a:sym typeface="Proxima Nova"/>
              </a:rPr>
              <a:t>1 </a:t>
            </a:r>
            <a:r>
              <a:rPr lang="fr-FR" sz="1700" dirty="0" err="1">
                <a:latin typeface="Proxima Nova"/>
                <a:ea typeface="Proxima Nova"/>
                <a:cs typeface="Proxima Nova"/>
                <a:sym typeface="Proxima Nova"/>
              </a:rPr>
              <a:t>bucket</a:t>
            </a:r>
            <a:r>
              <a:rPr lang="fr-FR" sz="1700" dirty="0">
                <a:latin typeface="Proxima Nova"/>
                <a:ea typeface="Proxima Nova"/>
                <a:cs typeface="Proxima Nova"/>
                <a:sym typeface="Proxima Nova"/>
              </a:rPr>
              <a:t> (10% des annonces) va permettre </a:t>
            </a:r>
          </a:p>
          <a:p>
            <a:pPr lvl="1" indent="-336550">
              <a:spcBef>
                <a:spcPts val="1000"/>
              </a:spcBef>
              <a:buSzPts val="1700"/>
              <a:buFont typeface="Proxima Nova"/>
              <a:buChar char="-"/>
            </a:pPr>
            <a:r>
              <a:rPr lang="fr-FR" sz="1500" dirty="0">
                <a:latin typeface="Proxima Nova"/>
                <a:ea typeface="Proxima Nova"/>
                <a:cs typeface="Proxima Nova"/>
                <a:sym typeface="Proxima Nova"/>
              </a:rPr>
              <a:t>d’atteindre 50% des </a:t>
            </a:r>
            <a:r>
              <a:rPr lang="fr-FR" sz="1500" dirty="0" err="1">
                <a:latin typeface="Proxima Nova"/>
                <a:ea typeface="Proxima Nova"/>
                <a:cs typeface="Proxima Nova"/>
                <a:sym typeface="Proxima Nova"/>
              </a:rPr>
              <a:t>TruePositive</a:t>
            </a:r>
            <a:r>
              <a:rPr lang="fr-FR" sz="1500" dirty="0">
                <a:latin typeface="Proxima Nova"/>
                <a:ea typeface="Proxima Nova"/>
                <a:cs typeface="Proxima Nova"/>
                <a:sym typeface="Proxima Nova"/>
              </a:rPr>
              <a:t> de la base, ‘</a:t>
            </a:r>
            <a:r>
              <a:rPr lang="fr-FR" sz="1500" dirty="0" err="1">
                <a:latin typeface="Proxima Nova"/>
                <a:ea typeface="Proxima Nova"/>
                <a:cs typeface="Proxima Nova"/>
                <a:sym typeface="Proxima Nova"/>
              </a:rPr>
              <a:t>SuperHost</a:t>
            </a:r>
            <a:r>
              <a:rPr lang="fr-FR" sz="1500" dirty="0">
                <a:latin typeface="Proxima Nova"/>
                <a:ea typeface="Proxima Nova"/>
                <a:cs typeface="Proxima Nova"/>
                <a:sym typeface="Proxima Nova"/>
              </a:rPr>
              <a:t>’ </a:t>
            </a:r>
          </a:p>
          <a:p>
            <a:pPr lvl="1" indent="-336550">
              <a:spcBef>
                <a:spcPts val="1000"/>
              </a:spcBef>
              <a:buSzPts val="1700"/>
              <a:buFont typeface="Proxima Nova"/>
              <a:buChar char="-"/>
            </a:pPr>
            <a:r>
              <a:rPr lang="fr-FR" sz="1500" dirty="0">
                <a:latin typeface="Proxima Nova"/>
                <a:ea typeface="Proxima Nova"/>
                <a:cs typeface="Proxima Nova"/>
                <a:sym typeface="Proxima Nova"/>
              </a:rPr>
              <a:t>c’est-à-dire 75% des annonces du </a:t>
            </a:r>
            <a:r>
              <a:rPr lang="fr-FR" sz="1500" dirty="0" err="1">
                <a:latin typeface="Proxima Nova"/>
                <a:ea typeface="Proxima Nova"/>
                <a:cs typeface="Proxima Nova"/>
                <a:sym typeface="Proxima Nova"/>
              </a:rPr>
              <a:t>bucket</a:t>
            </a:r>
            <a:r>
              <a:rPr lang="fr-FR" sz="1500" dirty="0">
                <a:latin typeface="Proxima Nova"/>
                <a:ea typeface="Proxima Nova"/>
                <a:cs typeface="Proxima Nova"/>
                <a:sym typeface="Proxima Nova"/>
              </a:rPr>
              <a:t> 1 seront « </a:t>
            </a:r>
            <a:r>
              <a:rPr lang="fr-FR" sz="1500" dirty="0" err="1">
                <a:latin typeface="Proxima Nova"/>
                <a:ea typeface="Proxima Nova"/>
                <a:cs typeface="Proxima Nova"/>
                <a:sym typeface="Proxima Nova"/>
              </a:rPr>
              <a:t>SuperHost</a:t>
            </a:r>
            <a:r>
              <a:rPr lang="fr-FR" sz="1500" dirty="0">
                <a:latin typeface="Proxima Nova"/>
                <a:ea typeface="Proxima Nova"/>
                <a:cs typeface="Proxima Nova"/>
                <a:sym typeface="Proxima Nova"/>
              </a:rPr>
              <a:t> »</a:t>
            </a:r>
            <a:endParaRPr sz="1500" dirty="0">
              <a:latin typeface="Proxima Nova"/>
              <a:ea typeface="Proxima Nova"/>
              <a:cs typeface="Proxima Nova"/>
              <a:sym typeface="Proxima Nova"/>
            </a:endParaRPr>
          </a:p>
          <a:p>
            <a:pPr marL="457200" lvl="0" indent="0" algn="l" rtl="0">
              <a:lnSpc>
                <a:spcPct val="90000"/>
              </a:lnSpc>
              <a:spcBef>
                <a:spcPts val="1000"/>
              </a:spcBef>
              <a:spcAft>
                <a:spcPts val="0"/>
              </a:spcAft>
              <a:buSzPts val="1800"/>
              <a:buNone/>
            </a:pPr>
            <a:r>
              <a:rPr lang="fr-FR" sz="1700" dirty="0">
                <a:latin typeface="Proxima Nova"/>
                <a:ea typeface="Proxima Nova"/>
                <a:cs typeface="Proxima Nova"/>
                <a:sym typeface="Proxima Nova"/>
              </a:rPr>
              <a:t>⇒ Lift de 5  ( 75% / 15% ) </a:t>
            </a:r>
          </a:p>
          <a:p>
            <a:pPr marL="457200" lvl="0" indent="0" algn="l" rtl="0">
              <a:lnSpc>
                <a:spcPct val="90000"/>
              </a:lnSpc>
              <a:spcBef>
                <a:spcPts val="1000"/>
              </a:spcBef>
              <a:spcAft>
                <a:spcPts val="0"/>
              </a:spcAft>
              <a:buSzPts val="1800"/>
              <a:buNone/>
            </a:pPr>
            <a:endParaRPr sz="1700" dirty="0">
              <a:latin typeface="Proxima Nova"/>
              <a:ea typeface="Proxima Nova"/>
              <a:cs typeface="Proxima Nova"/>
              <a:sym typeface="Proxima Nova"/>
            </a:endParaRPr>
          </a:p>
          <a:p>
            <a:pPr marL="457200" lvl="0" indent="-336550" algn="l" rtl="0">
              <a:lnSpc>
                <a:spcPct val="90000"/>
              </a:lnSpc>
              <a:spcBef>
                <a:spcPts val="1000"/>
              </a:spcBef>
              <a:spcAft>
                <a:spcPts val="0"/>
              </a:spcAft>
              <a:buSzPts val="1700"/>
              <a:buFont typeface="Proxima Nova"/>
              <a:buChar char="-"/>
            </a:pPr>
            <a:r>
              <a:rPr lang="fr-FR" sz="1700" dirty="0">
                <a:latin typeface="Proxima Nova"/>
                <a:ea typeface="Proxima Nova"/>
                <a:cs typeface="Proxima Nova"/>
                <a:sym typeface="Proxima Nova"/>
              </a:rPr>
              <a:t>2 </a:t>
            </a:r>
            <a:r>
              <a:rPr lang="fr-FR" sz="1700" dirty="0" err="1">
                <a:latin typeface="Proxima Nova"/>
                <a:ea typeface="Proxima Nova"/>
                <a:cs typeface="Proxima Nova"/>
                <a:sym typeface="Proxima Nova"/>
              </a:rPr>
              <a:t>buckets</a:t>
            </a:r>
            <a:r>
              <a:rPr lang="fr-FR" sz="1700" dirty="0">
                <a:latin typeface="Proxima Nova"/>
                <a:ea typeface="Proxima Nova"/>
                <a:cs typeface="Proxima Nova"/>
                <a:sym typeface="Proxima Nova"/>
              </a:rPr>
              <a:t> atteindra 55% (</a:t>
            </a:r>
            <a:r>
              <a:rPr lang="fr-FR" sz="1700" dirty="0" err="1">
                <a:latin typeface="Proxima Nova"/>
                <a:ea typeface="Proxima Nova"/>
                <a:cs typeface="Proxima Nova"/>
                <a:sym typeface="Proxima Nova"/>
              </a:rPr>
              <a:t>only</a:t>
            </a:r>
            <a:r>
              <a:rPr lang="fr-FR" sz="1700" dirty="0">
                <a:latin typeface="Proxima Nova"/>
                <a:ea typeface="Proxima Nova"/>
                <a:cs typeface="Proxima Nova"/>
                <a:sym typeface="Proxima Nova"/>
              </a:rPr>
              <a:t>) </a:t>
            </a:r>
          </a:p>
          <a:p>
            <a:pPr lvl="1" indent="-336550">
              <a:spcBef>
                <a:spcPts val="1000"/>
              </a:spcBef>
              <a:buSzPts val="1700"/>
              <a:buFont typeface="Proxima Nova"/>
              <a:buChar char="-"/>
            </a:pPr>
            <a:r>
              <a:rPr lang="fr-FR" sz="1500" dirty="0" err="1">
                <a:latin typeface="Proxima Nova"/>
                <a:ea typeface="Proxima Nova"/>
                <a:cs typeface="Proxima Nova"/>
                <a:sym typeface="Proxima Nova"/>
              </a:rPr>
              <a:t>eq</a:t>
            </a:r>
            <a:r>
              <a:rPr lang="fr-FR" sz="1500" dirty="0">
                <a:latin typeface="Proxima Nova"/>
                <a:ea typeface="Proxima Nova"/>
                <a:cs typeface="Proxima Nova"/>
                <a:sym typeface="Proxima Nova"/>
              </a:rPr>
              <a:t>. 41% des annonces des 2 1</a:t>
            </a:r>
            <a:r>
              <a:rPr lang="fr-FR" sz="1500" baseline="30000" dirty="0">
                <a:latin typeface="Proxima Nova"/>
                <a:ea typeface="Proxima Nova"/>
                <a:cs typeface="Proxima Nova"/>
                <a:sym typeface="Proxima Nova"/>
              </a:rPr>
              <a:t>er</a:t>
            </a:r>
            <a:r>
              <a:rPr lang="fr-FR" sz="1500" dirty="0">
                <a:latin typeface="Proxima Nova"/>
                <a:ea typeface="Proxima Nova"/>
                <a:cs typeface="Proxima Nova"/>
                <a:sym typeface="Proxima Nova"/>
              </a:rPr>
              <a:t> </a:t>
            </a:r>
            <a:r>
              <a:rPr lang="fr-FR" sz="1500" dirty="0" err="1">
                <a:latin typeface="Proxima Nova"/>
                <a:ea typeface="Proxima Nova"/>
                <a:cs typeface="Proxima Nova"/>
                <a:sym typeface="Proxima Nova"/>
              </a:rPr>
              <a:t>buckets</a:t>
            </a:r>
            <a:r>
              <a:rPr lang="fr-FR" sz="1500" dirty="0">
                <a:latin typeface="Proxima Nova"/>
                <a:ea typeface="Proxima Nova"/>
                <a:cs typeface="Proxima Nova"/>
                <a:sym typeface="Proxima Nova"/>
              </a:rPr>
              <a:t> seront « </a:t>
            </a:r>
            <a:r>
              <a:rPr lang="fr-FR" sz="1500" dirty="0" err="1">
                <a:latin typeface="Proxima Nova"/>
                <a:ea typeface="Proxima Nova"/>
                <a:cs typeface="Proxima Nova"/>
                <a:sym typeface="Proxima Nova"/>
              </a:rPr>
              <a:t>SuperHosts</a:t>
            </a:r>
            <a:r>
              <a:rPr lang="fr-FR" sz="1500" dirty="0">
                <a:latin typeface="Proxima Nova"/>
                <a:ea typeface="Proxima Nova"/>
                <a:cs typeface="Proxima Nova"/>
                <a:sym typeface="Proxima Nova"/>
              </a:rPr>
              <a:t> »</a:t>
            </a:r>
            <a:endParaRPr sz="1500" dirty="0">
              <a:latin typeface="Proxima Nova"/>
              <a:ea typeface="Proxima Nova"/>
              <a:cs typeface="Proxima Nova"/>
              <a:sym typeface="Proxima Nova"/>
            </a:endParaRPr>
          </a:p>
          <a:p>
            <a:pPr marL="0" lvl="0" indent="0" algn="l" rtl="0">
              <a:lnSpc>
                <a:spcPct val="100000"/>
              </a:lnSpc>
              <a:spcBef>
                <a:spcPts val="0"/>
              </a:spcBef>
              <a:spcAft>
                <a:spcPts val="0"/>
              </a:spcAft>
              <a:buSzPts val="1800"/>
              <a:buNone/>
            </a:pPr>
            <a:endParaRPr sz="1700" b="1" dirty="0">
              <a:latin typeface="Proxima Nova"/>
              <a:ea typeface="Proxima Nova"/>
              <a:cs typeface="Proxima Nova"/>
              <a:sym typeface="Proxima Nova"/>
            </a:endParaRPr>
          </a:p>
          <a:p>
            <a:pPr marL="0" lvl="0" indent="0" algn="l" rtl="0">
              <a:lnSpc>
                <a:spcPct val="100000"/>
              </a:lnSpc>
              <a:spcBef>
                <a:spcPts val="0"/>
              </a:spcBef>
              <a:spcAft>
                <a:spcPts val="0"/>
              </a:spcAft>
              <a:buSzPts val="1800"/>
              <a:buNone/>
            </a:pPr>
            <a:endParaRPr sz="1700" b="1" dirty="0">
              <a:latin typeface="Proxima Nova"/>
              <a:ea typeface="Proxima Nova"/>
              <a:cs typeface="Proxima Nova"/>
              <a:sym typeface="Proxima Nova"/>
            </a:endParaRPr>
          </a:p>
          <a:p>
            <a:pPr marL="0" lvl="0" indent="0" algn="l" rtl="0">
              <a:lnSpc>
                <a:spcPct val="100000"/>
              </a:lnSpc>
              <a:spcBef>
                <a:spcPts val="0"/>
              </a:spcBef>
              <a:spcAft>
                <a:spcPts val="0"/>
              </a:spcAft>
              <a:buSzPts val="1800"/>
              <a:buNone/>
            </a:pPr>
            <a:r>
              <a:rPr lang="fr-FR" sz="1700" b="1" dirty="0">
                <a:solidFill>
                  <a:srgbClr val="40E5BF"/>
                </a:solidFill>
                <a:latin typeface="Proxima Nova"/>
                <a:ea typeface="Proxima Nova"/>
                <a:cs typeface="Proxima Nova"/>
                <a:sym typeface="Proxima Nova"/>
              </a:rPr>
              <a:t>Recommandation: cibler 10% des annonces.</a:t>
            </a:r>
            <a:endParaRPr sz="1700" dirty="0">
              <a:solidFill>
                <a:srgbClr val="40E5BF"/>
              </a:solidFill>
              <a:latin typeface="Proxima Nova"/>
              <a:ea typeface="Proxima Nova"/>
              <a:cs typeface="Proxima Nova"/>
              <a:sym typeface="Proxima Nova"/>
            </a:endParaRPr>
          </a:p>
          <a:p>
            <a:pPr marL="0" lvl="0" indent="0" algn="l" rtl="0">
              <a:lnSpc>
                <a:spcPct val="100000"/>
              </a:lnSpc>
              <a:spcBef>
                <a:spcPts val="0"/>
              </a:spcBef>
              <a:spcAft>
                <a:spcPts val="0"/>
              </a:spcAft>
              <a:buSzPts val="1800"/>
              <a:buNone/>
            </a:pPr>
            <a:r>
              <a:rPr lang="fr-FR" sz="1700" dirty="0">
                <a:latin typeface="Proxima Nova"/>
                <a:ea typeface="Proxima Nova"/>
                <a:cs typeface="Proxima Nova"/>
                <a:sym typeface="Proxima Nova"/>
              </a:rPr>
              <a:t>Cibler plus apporterait une perte de valeur</a:t>
            </a:r>
            <a:endParaRPr sz="1700" dirty="0">
              <a:latin typeface="Proxima Nova"/>
              <a:ea typeface="Proxima Nova"/>
              <a:cs typeface="Proxima Nova"/>
              <a:sym typeface="Proxima Nova"/>
            </a:endParaRPr>
          </a:p>
        </p:txBody>
      </p:sp>
      <p:sp>
        <p:nvSpPr>
          <p:cNvPr id="511" name="Google Shape;511;gf8174e55a3_0_220"/>
          <p:cNvSpPr txBox="1">
            <a:spLocks noGrp="1"/>
          </p:cNvSpPr>
          <p:nvPr>
            <p:ph type="title"/>
          </p:nvPr>
        </p:nvSpPr>
        <p:spPr>
          <a:xfrm>
            <a:off x="349800" y="746125"/>
            <a:ext cx="94056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fr-FR" sz="2400" b="1">
                <a:solidFill>
                  <a:srgbClr val="40E5BF"/>
                </a:solidFill>
                <a:latin typeface="Proxima Nova"/>
                <a:ea typeface="Proxima Nova"/>
                <a:cs typeface="Proxima Nova"/>
                <a:sym typeface="Proxima Nova"/>
              </a:rPr>
              <a:t>Réponse à la problématique business par une étude du Lift :</a:t>
            </a:r>
            <a:endParaRPr sz="2400" b="1">
              <a:solidFill>
                <a:srgbClr val="40E5BF"/>
              </a:solidFill>
              <a:latin typeface="Proxima Nova"/>
              <a:ea typeface="Proxima Nova"/>
              <a:cs typeface="Proxima Nova"/>
              <a:sym typeface="Proxima Nova"/>
            </a:endParaRPr>
          </a:p>
        </p:txBody>
      </p:sp>
      <p:pic>
        <p:nvPicPr>
          <p:cNvPr id="512" name="Google Shape;512;gf8174e55a3_0_220"/>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pic>
        <p:nvPicPr>
          <p:cNvPr id="513" name="Google Shape;513;gf8174e55a3_0_220"/>
          <p:cNvPicPr preferRelativeResize="0"/>
          <p:nvPr/>
        </p:nvPicPr>
        <p:blipFill rotWithShape="1">
          <a:blip r:embed="rId5">
            <a:alphaModFix/>
          </a:blip>
          <a:srcRect/>
          <a:stretch/>
        </p:blipFill>
        <p:spPr>
          <a:xfrm>
            <a:off x="10530305" y="6007003"/>
            <a:ext cx="1500149" cy="699550"/>
          </a:xfrm>
          <a:prstGeom prst="rect">
            <a:avLst/>
          </a:prstGeom>
          <a:noFill/>
          <a:ln>
            <a:noFill/>
          </a:ln>
        </p:spPr>
      </p:pic>
      <p:sp>
        <p:nvSpPr>
          <p:cNvPr id="514" name="Google Shape;514;gf8174e55a3_0_220"/>
          <p:cNvSpPr txBox="1"/>
          <p:nvPr/>
        </p:nvSpPr>
        <p:spPr>
          <a:xfrm>
            <a:off x="3289465" y="449000"/>
            <a:ext cx="5188463"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a:t>
            </a:r>
            <a:r>
              <a:rPr lang="fr-FR" sz="2400" b="1">
                <a:solidFill>
                  <a:srgbClr val="091158"/>
                </a:solidFill>
                <a:latin typeface="Proxima Nova"/>
                <a:ea typeface="Proxima Nova"/>
                <a:cs typeface="Proxima Nova"/>
                <a:sym typeface="Proxima Nova"/>
              </a:rPr>
              <a:t>é</a:t>
            </a:r>
            <a:r>
              <a:rPr lang="fr-FR" sz="2400" b="1" i="0" u="none" strike="noStrike" cap="none">
                <a:solidFill>
                  <a:srgbClr val="091158"/>
                </a:solidFill>
                <a:latin typeface="Proxima Nova"/>
                <a:ea typeface="Proxima Nova"/>
                <a:cs typeface="Proxima Nova"/>
                <a:sym typeface="Proxima Nova"/>
              </a:rPr>
              <a:t>diction des « </a:t>
            </a:r>
            <a:r>
              <a:rPr lang="fr-FR" sz="2400" b="1">
                <a:solidFill>
                  <a:srgbClr val="091158"/>
                </a:solidFill>
                <a:latin typeface="Proxima Nova"/>
                <a:ea typeface="Proxima Nova"/>
                <a:cs typeface="Proxima Nova"/>
                <a:sym typeface="Proxima Nova"/>
              </a:rPr>
              <a:t>S</a:t>
            </a:r>
            <a:r>
              <a:rPr lang="fr-FR" sz="2400" b="1" i="0" u="none" strike="noStrike" cap="none">
                <a:solidFill>
                  <a:srgbClr val="091158"/>
                </a:solidFill>
                <a:latin typeface="Proxima Nova"/>
                <a:ea typeface="Proxima Nova"/>
                <a:cs typeface="Proxima Nova"/>
                <a:sym typeface="Proxima Nova"/>
              </a:rPr>
              <a:t>uperHosts »</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8"/>
          <p:cNvSpPr txBox="1">
            <a:spLocks noGrp="1"/>
          </p:cNvSpPr>
          <p:nvPr>
            <p:ph type="title"/>
          </p:nvPr>
        </p:nvSpPr>
        <p:spPr>
          <a:xfrm>
            <a:off x="831850" y="1709738"/>
            <a:ext cx="10515600" cy="385978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fr-FR">
                <a:solidFill>
                  <a:srgbClr val="091158"/>
                </a:solidFill>
                <a:latin typeface="Proxima Nova"/>
                <a:ea typeface="Proxima Nova"/>
                <a:cs typeface="Proxima Nova"/>
                <a:sym typeface="Proxima Nova"/>
              </a:rPr>
              <a:t>Machine Learning #2</a:t>
            </a:r>
            <a:br>
              <a:rPr lang="fr-FR">
                <a:solidFill>
                  <a:srgbClr val="091158"/>
                </a:solidFill>
                <a:latin typeface="Proxima Nova"/>
                <a:ea typeface="Proxima Nova"/>
                <a:cs typeface="Proxima Nova"/>
                <a:sym typeface="Proxima Nova"/>
              </a:rPr>
            </a:br>
            <a:r>
              <a:rPr lang="fr-FR">
                <a:solidFill>
                  <a:srgbClr val="091158"/>
                </a:solidFill>
                <a:latin typeface="Proxima Nova"/>
                <a:ea typeface="Proxima Nova"/>
                <a:cs typeface="Proxima Nova"/>
                <a:sym typeface="Proxima Nova"/>
              </a:rPr>
              <a:t>Prédiction du succès des annonces</a:t>
            </a:r>
            <a:br>
              <a:rPr lang="fr-FR">
                <a:solidFill>
                  <a:srgbClr val="091158"/>
                </a:solidFill>
                <a:latin typeface="Proxima Nova"/>
                <a:ea typeface="Proxima Nova"/>
                <a:cs typeface="Proxima Nova"/>
                <a:sym typeface="Proxima Nova"/>
              </a:rPr>
            </a:b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fb7feea110_0_20"/>
          <p:cNvSpPr txBox="1">
            <a:spLocks noGrp="1"/>
          </p:cNvSpPr>
          <p:nvPr>
            <p:ph type="ctrTitle"/>
          </p:nvPr>
        </p:nvSpPr>
        <p:spPr>
          <a:xfrm>
            <a:off x="482200" y="131775"/>
            <a:ext cx="10185900" cy="832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endParaRPr sz="2400" b="1">
              <a:solidFill>
                <a:srgbClr val="40E5B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400"/>
              <a:buFont typeface="Calibri"/>
              <a:buNone/>
            </a:pPr>
            <a:endParaRPr sz="4400"/>
          </a:p>
        </p:txBody>
      </p:sp>
      <p:sp>
        <p:nvSpPr>
          <p:cNvPr id="525" name="Google Shape;525;gfb7feea110_0_20"/>
          <p:cNvSpPr txBox="1">
            <a:spLocks noGrp="1"/>
          </p:cNvSpPr>
          <p:nvPr>
            <p:ph type="subTitle" idx="1"/>
          </p:nvPr>
        </p:nvSpPr>
        <p:spPr>
          <a:xfrm>
            <a:off x="637150" y="2235775"/>
            <a:ext cx="4144500" cy="36603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090"/>
              <a:buFont typeface="Calibri"/>
              <a:buNone/>
            </a:pPr>
            <a:r>
              <a:rPr lang="fr-FR" sz="1700"/>
              <a:t>D</a:t>
            </a:r>
            <a:r>
              <a:rPr lang="fr-FR" sz="1700">
                <a:solidFill>
                  <a:srgbClr val="212121"/>
                </a:solidFill>
                <a:latin typeface="Proxima Nova"/>
                <a:ea typeface="Proxima Nova"/>
                <a:cs typeface="Proxima Nova"/>
                <a:sym typeface="Proxima Nova"/>
              </a:rPr>
              <a:t>emande business : </a:t>
            </a:r>
            <a:endParaRPr sz="1700">
              <a:solidFill>
                <a:srgbClr val="212121"/>
              </a:solidFill>
              <a:latin typeface="Proxima Nova"/>
              <a:ea typeface="Proxima Nova"/>
              <a:cs typeface="Proxima Nova"/>
              <a:sym typeface="Proxima Nova"/>
            </a:endParaRPr>
          </a:p>
          <a:p>
            <a:pPr marL="0" lvl="0" indent="0" algn="l"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r>
              <a:rPr lang="fr-FR" sz="1700">
                <a:solidFill>
                  <a:srgbClr val="212121"/>
                </a:solidFill>
                <a:latin typeface="Proxima Nova"/>
                <a:ea typeface="Proxima Nova"/>
                <a:cs typeface="Proxima Nova"/>
                <a:sym typeface="Proxima Nova"/>
              </a:rPr>
              <a:t>Une société de gestion hôtelière cherche à comprendre le comportement des acheteurs sur une market place.</a:t>
            </a: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r>
              <a:rPr lang="fr-FR" sz="1700">
                <a:solidFill>
                  <a:srgbClr val="212121"/>
                </a:solidFill>
                <a:latin typeface="Proxima Nova"/>
                <a:ea typeface="Proxima Nova"/>
                <a:cs typeface="Proxima Nova"/>
                <a:sym typeface="Proxima Nova"/>
              </a:rPr>
              <a:t>Quels features vont influencer les choix du réservataire et lui faire choisir un logement en particulier et donc améliorer la conversion sur les différentes plateformes de distribution.</a:t>
            </a: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Font typeface="Arial"/>
              <a:buNone/>
            </a:pPr>
            <a:r>
              <a:rPr lang="fr-FR" sz="1700">
                <a:solidFill>
                  <a:srgbClr val="212121"/>
                </a:solidFill>
                <a:latin typeface="Proxima Nova"/>
                <a:ea typeface="Proxima Nova"/>
                <a:cs typeface="Proxima Nova"/>
                <a:sym typeface="Proxima Nova"/>
              </a:rPr>
              <a:t>Dans un secteur très concurrentiel ou un client est prêt a payer 30% de plus pour un logement correspondant à ses critères, comprendre les attentes de la clientèle est primordiale.</a:t>
            </a:r>
            <a:endParaRPr sz="1700">
              <a:solidFill>
                <a:srgbClr val="212121"/>
              </a:solidFill>
              <a:latin typeface="Proxima Nova"/>
              <a:ea typeface="Proxima Nova"/>
              <a:cs typeface="Proxima Nova"/>
              <a:sym typeface="Proxima Nova"/>
            </a:endParaRPr>
          </a:p>
        </p:txBody>
      </p:sp>
      <p:sp>
        <p:nvSpPr>
          <p:cNvPr id="526" name="Google Shape;526;gfb7feea110_0_20"/>
          <p:cNvSpPr txBox="1"/>
          <p:nvPr/>
        </p:nvSpPr>
        <p:spPr>
          <a:xfrm>
            <a:off x="763500" y="1145975"/>
            <a:ext cx="5237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4400"/>
              <a:buFont typeface="Calibri"/>
              <a:buNone/>
            </a:pPr>
            <a:r>
              <a:rPr lang="fr-FR" sz="2400" b="1" i="0" u="none" strike="noStrike" cap="none">
                <a:solidFill>
                  <a:srgbClr val="40E5BF"/>
                </a:solidFill>
                <a:latin typeface="Proxima Nova"/>
                <a:ea typeface="Proxima Nova"/>
                <a:cs typeface="Proxima Nova"/>
                <a:sym typeface="Proxima Nova"/>
              </a:rPr>
              <a:t>Prédire la réussite d’une annonce</a:t>
            </a:r>
            <a:endParaRPr sz="1400" b="0" i="0" u="none" strike="noStrike" cap="none">
              <a:solidFill>
                <a:srgbClr val="000000"/>
              </a:solidFill>
              <a:latin typeface="Calibri"/>
              <a:ea typeface="Calibri"/>
              <a:cs typeface="Calibri"/>
              <a:sym typeface="Calibri"/>
            </a:endParaRPr>
          </a:p>
        </p:txBody>
      </p:sp>
      <p:pic>
        <p:nvPicPr>
          <p:cNvPr id="527" name="Google Shape;527;gfb7feea110_0_20"/>
          <p:cNvPicPr preferRelativeResize="0"/>
          <p:nvPr/>
        </p:nvPicPr>
        <p:blipFill rotWithShape="1">
          <a:blip r:embed="rId3">
            <a:alphaModFix/>
          </a:blip>
          <a:srcRect t="29477" b="29161"/>
          <a:stretch/>
        </p:blipFill>
        <p:spPr>
          <a:xfrm>
            <a:off x="10252229" y="60325"/>
            <a:ext cx="1758996" cy="699550"/>
          </a:xfrm>
          <a:prstGeom prst="rect">
            <a:avLst/>
          </a:prstGeom>
          <a:noFill/>
          <a:ln>
            <a:noFill/>
          </a:ln>
        </p:spPr>
      </p:pic>
      <p:pic>
        <p:nvPicPr>
          <p:cNvPr id="528" name="Google Shape;528;gfb7feea110_0_20"/>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529" name="Google Shape;529;gfb7feea110_0_20"/>
          <p:cNvPicPr preferRelativeResize="0"/>
          <p:nvPr/>
        </p:nvPicPr>
        <p:blipFill rotWithShape="1">
          <a:blip r:embed="rId5">
            <a:alphaModFix/>
          </a:blip>
          <a:srcRect/>
          <a:stretch/>
        </p:blipFill>
        <p:spPr>
          <a:xfrm>
            <a:off x="5252152" y="1822624"/>
            <a:ext cx="6659325" cy="4073501"/>
          </a:xfrm>
          <a:prstGeom prst="rect">
            <a:avLst/>
          </a:prstGeom>
          <a:noFill/>
          <a:ln>
            <a:noFill/>
          </a:ln>
        </p:spPr>
      </p:pic>
      <p:sp>
        <p:nvSpPr>
          <p:cNvPr id="530" name="Google Shape;530;gfb7feea110_0_20"/>
          <p:cNvSpPr txBox="1"/>
          <p:nvPr/>
        </p:nvSpPr>
        <p:spPr>
          <a:xfrm>
            <a:off x="3289465" y="449000"/>
            <a:ext cx="5619639"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du « succès » des annonces</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fb729e4e4f_0_88"/>
          <p:cNvSpPr txBox="1">
            <a:spLocks noGrp="1"/>
          </p:cNvSpPr>
          <p:nvPr>
            <p:ph type="ctrTitle"/>
          </p:nvPr>
        </p:nvSpPr>
        <p:spPr>
          <a:xfrm>
            <a:off x="482200" y="131775"/>
            <a:ext cx="10185900" cy="832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endParaRPr sz="2400" b="1">
              <a:solidFill>
                <a:srgbClr val="40E5B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400"/>
              <a:buFont typeface="Calibri"/>
              <a:buNone/>
            </a:pPr>
            <a:endParaRPr sz="4400"/>
          </a:p>
        </p:txBody>
      </p:sp>
      <p:sp>
        <p:nvSpPr>
          <p:cNvPr id="536" name="Google Shape;536;gfb729e4e4f_0_88"/>
          <p:cNvSpPr txBox="1">
            <a:spLocks noGrp="1"/>
          </p:cNvSpPr>
          <p:nvPr>
            <p:ph type="subTitle" idx="1"/>
          </p:nvPr>
        </p:nvSpPr>
        <p:spPr>
          <a:xfrm>
            <a:off x="637149" y="2235775"/>
            <a:ext cx="10286100" cy="37713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090"/>
              <a:buFont typeface="Calibri"/>
              <a:buNone/>
            </a:pPr>
            <a:endParaRPr sz="1700"/>
          </a:p>
          <a:p>
            <a:pPr marL="0" lvl="0" indent="0" algn="just" rtl="0">
              <a:lnSpc>
                <a:spcPct val="80000"/>
              </a:lnSpc>
              <a:spcBef>
                <a:spcPts val="0"/>
              </a:spcBef>
              <a:spcAft>
                <a:spcPts val="0"/>
              </a:spcAft>
              <a:buClr>
                <a:schemeClr val="dk1"/>
              </a:buClr>
              <a:buSzPts val="523"/>
              <a:buNone/>
            </a:pPr>
            <a:r>
              <a:rPr lang="fr-FR" sz="1700">
                <a:solidFill>
                  <a:srgbClr val="212121"/>
                </a:solidFill>
                <a:latin typeface="Proxima Nova"/>
                <a:ea typeface="Proxima Nova"/>
                <a:cs typeface="Proxima Nova"/>
                <a:sym typeface="Proxima Nova"/>
              </a:rPr>
              <a:t>Dans le secteur du tourisme, les notions de rêves, personnalisation, identité sont très présent pour définir un établissement.</a:t>
            </a:r>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r>
              <a:rPr lang="fr-FR" sz="1700">
                <a:solidFill>
                  <a:srgbClr val="212121"/>
                </a:solidFill>
                <a:latin typeface="Proxima Nova"/>
                <a:ea typeface="Proxima Nova"/>
                <a:cs typeface="Proxima Nova"/>
                <a:sym typeface="Proxima Nova"/>
              </a:rPr>
              <a:t>AirBnB ne déroge pas à cette règle. </a:t>
            </a:r>
            <a:endParaRPr/>
          </a:p>
          <a:p>
            <a:pPr marL="0" lvl="0" indent="0" algn="just" rtl="0">
              <a:lnSpc>
                <a:spcPct val="80000"/>
              </a:lnSpc>
              <a:spcBef>
                <a:spcPts val="0"/>
              </a:spcBef>
              <a:spcAft>
                <a:spcPts val="0"/>
              </a:spcAft>
              <a:buClr>
                <a:schemeClr val="dk1"/>
              </a:buClr>
              <a:buSzPts val="523"/>
              <a:buNone/>
            </a:pPr>
            <a:r>
              <a:rPr lang="fr-FR" sz="1700">
                <a:solidFill>
                  <a:srgbClr val="212121"/>
                </a:solidFill>
                <a:latin typeface="Proxima Nova"/>
                <a:ea typeface="Proxima Nova"/>
                <a:cs typeface="Proxima Nova"/>
                <a:sym typeface="Proxima Nova"/>
              </a:rPr>
              <a:t>Contrairement aux nombreux site « classique » du style Booking.com ou les contenus sont très marketés par la plateforme et donc la créativité de l’hôtelier ou de l’hôte a du mal à s’exprimer et à trouver sa place, la clientèle AirBnB est en recherche de produit différent, moins standardiser.</a:t>
            </a:r>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r>
              <a:rPr lang="fr-FR" sz="1700">
                <a:solidFill>
                  <a:srgbClr val="212121"/>
                </a:solidFill>
                <a:latin typeface="Proxima Nova"/>
                <a:ea typeface="Proxima Nova"/>
                <a:cs typeface="Proxima Nova"/>
                <a:sym typeface="Proxima Nova"/>
              </a:rPr>
              <a:t>Il est très important d’apporter grand soin a son annonce pour se différencier des géant sans âme de l’industrie.</a:t>
            </a:r>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just" rtl="0">
              <a:lnSpc>
                <a:spcPct val="80000"/>
              </a:lnSpc>
              <a:spcBef>
                <a:spcPts val="0"/>
              </a:spcBef>
              <a:spcAft>
                <a:spcPts val="0"/>
              </a:spcAft>
              <a:buClr>
                <a:schemeClr val="dk1"/>
              </a:buClr>
              <a:buSzPts val="523"/>
              <a:buNone/>
            </a:pPr>
            <a:r>
              <a:rPr lang="fr-FR" sz="1700">
                <a:solidFill>
                  <a:srgbClr val="212121"/>
                </a:solidFill>
                <a:latin typeface="Proxima Nova"/>
                <a:ea typeface="Proxima Nova"/>
                <a:cs typeface="Proxima Nova"/>
                <a:sym typeface="Proxima Nova"/>
              </a:rPr>
              <a:t>L’humain, à travers le ton, les textes, les photos et description joue un rôle très important dans le succès d’une annonce sur AirBnB bien plus qu’ailleurs.</a:t>
            </a:r>
            <a:endParaRPr/>
          </a:p>
          <a:p>
            <a:pPr marL="0" lvl="0" indent="0" algn="just"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a:p>
            <a:pPr marL="0" lvl="0" indent="0" algn="l" rtl="0">
              <a:lnSpc>
                <a:spcPct val="80000"/>
              </a:lnSpc>
              <a:spcBef>
                <a:spcPts val="0"/>
              </a:spcBef>
              <a:spcAft>
                <a:spcPts val="0"/>
              </a:spcAft>
              <a:buClr>
                <a:schemeClr val="dk1"/>
              </a:buClr>
              <a:buSzPts val="523"/>
              <a:buNone/>
            </a:pPr>
            <a:endParaRPr sz="1700">
              <a:solidFill>
                <a:srgbClr val="212121"/>
              </a:solidFill>
              <a:latin typeface="Proxima Nova"/>
              <a:ea typeface="Proxima Nova"/>
              <a:cs typeface="Proxima Nova"/>
              <a:sym typeface="Proxima Nova"/>
            </a:endParaRPr>
          </a:p>
        </p:txBody>
      </p:sp>
      <p:sp>
        <p:nvSpPr>
          <p:cNvPr id="537" name="Google Shape;537;gfb729e4e4f_0_88"/>
          <p:cNvSpPr txBox="1"/>
          <p:nvPr/>
        </p:nvSpPr>
        <p:spPr>
          <a:xfrm>
            <a:off x="763499" y="1145975"/>
            <a:ext cx="9488700" cy="84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4400"/>
              <a:buFont typeface="Calibri"/>
              <a:buNone/>
            </a:pPr>
            <a:r>
              <a:rPr lang="fr-FR" sz="2400" b="1" i="0" u="none" strike="noStrike" cap="none">
                <a:solidFill>
                  <a:srgbClr val="40E5BF"/>
                </a:solidFill>
                <a:latin typeface="Proxima Nova"/>
                <a:ea typeface="Proxima Nova"/>
                <a:cs typeface="Proxima Nova"/>
                <a:sym typeface="Proxima Nova"/>
              </a:rPr>
              <a:t>Pourquoi prédire la réussite d’une annonce avec les features et le message / marketing utilisé ?</a:t>
            </a:r>
            <a:endParaRPr sz="1400" b="0" i="0" u="none" strike="noStrike" cap="none">
              <a:solidFill>
                <a:srgbClr val="000000"/>
              </a:solidFill>
              <a:latin typeface="Calibri"/>
              <a:ea typeface="Calibri"/>
              <a:cs typeface="Calibri"/>
              <a:sym typeface="Calibri"/>
            </a:endParaRPr>
          </a:p>
        </p:txBody>
      </p:sp>
      <p:pic>
        <p:nvPicPr>
          <p:cNvPr id="538" name="Google Shape;538;gfb729e4e4f_0_88"/>
          <p:cNvPicPr preferRelativeResize="0"/>
          <p:nvPr/>
        </p:nvPicPr>
        <p:blipFill rotWithShape="1">
          <a:blip r:embed="rId3">
            <a:alphaModFix/>
          </a:blip>
          <a:srcRect t="29478" b="29158"/>
          <a:stretch/>
        </p:blipFill>
        <p:spPr>
          <a:xfrm>
            <a:off x="10252229" y="60325"/>
            <a:ext cx="1758996" cy="699550"/>
          </a:xfrm>
          <a:prstGeom prst="rect">
            <a:avLst/>
          </a:prstGeom>
          <a:noFill/>
          <a:ln>
            <a:noFill/>
          </a:ln>
        </p:spPr>
      </p:pic>
      <p:pic>
        <p:nvPicPr>
          <p:cNvPr id="539" name="Google Shape;539;gfb729e4e4f_0_88"/>
          <p:cNvPicPr preferRelativeResize="0"/>
          <p:nvPr/>
        </p:nvPicPr>
        <p:blipFill rotWithShape="1">
          <a:blip r:embed="rId4">
            <a:alphaModFix/>
          </a:blip>
          <a:srcRect/>
          <a:stretch/>
        </p:blipFill>
        <p:spPr>
          <a:xfrm>
            <a:off x="10530305" y="6007003"/>
            <a:ext cx="1500149" cy="699550"/>
          </a:xfrm>
          <a:prstGeom prst="rect">
            <a:avLst/>
          </a:prstGeom>
          <a:noFill/>
          <a:ln>
            <a:noFill/>
          </a:ln>
        </p:spPr>
      </p:pic>
      <p:sp>
        <p:nvSpPr>
          <p:cNvPr id="540" name="Google Shape;540;gfb729e4e4f_0_88"/>
          <p:cNvSpPr txBox="1"/>
          <p:nvPr/>
        </p:nvSpPr>
        <p:spPr>
          <a:xfrm>
            <a:off x="3289465" y="449000"/>
            <a:ext cx="5619639"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du « succès » des annonces</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gfb729e4e4f_0_176"/>
          <p:cNvPicPr preferRelativeResize="0"/>
          <p:nvPr/>
        </p:nvPicPr>
        <p:blipFill rotWithShape="1">
          <a:blip r:embed="rId3">
            <a:alphaModFix/>
          </a:blip>
          <a:srcRect l="4012" t="26512" r="70910" b="30697"/>
          <a:stretch/>
        </p:blipFill>
        <p:spPr>
          <a:xfrm>
            <a:off x="161546" y="2186012"/>
            <a:ext cx="4364179" cy="4188837"/>
          </a:xfrm>
          <a:prstGeom prst="rect">
            <a:avLst/>
          </a:prstGeom>
          <a:noFill/>
          <a:ln>
            <a:noFill/>
          </a:ln>
        </p:spPr>
      </p:pic>
      <p:pic>
        <p:nvPicPr>
          <p:cNvPr id="547" name="Google Shape;547;gfb729e4e4f_0_176"/>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548" name="Google Shape;548;gfb729e4e4f_0_176"/>
          <p:cNvPicPr preferRelativeResize="0"/>
          <p:nvPr/>
        </p:nvPicPr>
        <p:blipFill rotWithShape="1">
          <a:blip r:embed="rId5">
            <a:alphaModFix/>
          </a:blip>
          <a:srcRect t="29478" b="29158"/>
          <a:stretch/>
        </p:blipFill>
        <p:spPr>
          <a:xfrm>
            <a:off x="10252229" y="60325"/>
            <a:ext cx="1758996" cy="699550"/>
          </a:xfrm>
          <a:prstGeom prst="rect">
            <a:avLst/>
          </a:prstGeom>
          <a:noFill/>
          <a:ln>
            <a:noFill/>
          </a:ln>
        </p:spPr>
      </p:pic>
      <p:sp>
        <p:nvSpPr>
          <p:cNvPr id="549" name="Google Shape;549;gfb729e4e4f_0_176"/>
          <p:cNvSpPr txBox="1"/>
          <p:nvPr/>
        </p:nvSpPr>
        <p:spPr>
          <a:xfrm>
            <a:off x="622356" y="1164548"/>
            <a:ext cx="11179800" cy="8649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La variable Features est intéressante à travailler car ce n’est pas du texte libre</a:t>
            </a:r>
            <a:endParaRPr sz="14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2000"/>
              <a:buFont typeface="Arial"/>
              <a:buNone/>
            </a:pPr>
            <a:r>
              <a:rPr lang="fr-FR" sz="2000" b="1" i="0" u="none" strike="noStrike" cap="none">
                <a:solidFill>
                  <a:srgbClr val="091158"/>
                </a:solidFill>
                <a:latin typeface="Proxima Nova"/>
                <a:ea typeface="Proxima Nova"/>
                <a:cs typeface="Proxima Nova"/>
                <a:sym typeface="Proxima Nova"/>
              </a:rPr>
              <a:t>Ce travail a permis une amélioration du modèle de 1,3%</a:t>
            </a:r>
            <a:endParaRPr sz="2400" b="1" i="0" u="none" strike="noStrike" cap="none">
              <a:solidFill>
                <a:srgbClr val="091158"/>
              </a:solidFill>
              <a:latin typeface="Proxima Nova"/>
              <a:ea typeface="Proxima Nova"/>
              <a:cs typeface="Proxima Nova"/>
              <a:sym typeface="Proxima Nova"/>
            </a:endParaRPr>
          </a:p>
        </p:txBody>
      </p:sp>
      <p:sp>
        <p:nvSpPr>
          <p:cNvPr id="550" name="Google Shape;550;gfb729e4e4f_0_176"/>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Bags Of Word</a:t>
            </a:r>
            <a:endParaRPr sz="2400" b="1" i="0" u="none" strike="noStrike" cap="none">
              <a:solidFill>
                <a:srgbClr val="091158"/>
              </a:solidFill>
              <a:latin typeface="Proxima Nova"/>
              <a:ea typeface="Proxima Nova"/>
              <a:cs typeface="Proxima Nova"/>
              <a:sym typeface="Proxima Nova"/>
            </a:endParaRPr>
          </a:p>
        </p:txBody>
      </p:sp>
      <p:pic>
        <p:nvPicPr>
          <p:cNvPr id="551" name="Google Shape;551;gfb729e4e4f_0_176"/>
          <p:cNvPicPr preferRelativeResize="0"/>
          <p:nvPr/>
        </p:nvPicPr>
        <p:blipFill rotWithShape="1">
          <a:blip r:embed="rId6">
            <a:alphaModFix/>
          </a:blip>
          <a:srcRect l="2280" t="34642" r="43670" b="18549"/>
          <a:stretch/>
        </p:blipFill>
        <p:spPr>
          <a:xfrm>
            <a:off x="3662586" y="3587680"/>
            <a:ext cx="6589642" cy="3209995"/>
          </a:xfrm>
          <a:prstGeom prst="rect">
            <a:avLst/>
          </a:prstGeom>
          <a:noFill/>
          <a:ln>
            <a:noFill/>
          </a:ln>
        </p:spPr>
      </p:pic>
      <p:sp>
        <p:nvSpPr>
          <p:cNvPr id="552" name="Google Shape;552;gfb729e4e4f_0_176"/>
          <p:cNvSpPr txBox="1"/>
          <p:nvPr/>
        </p:nvSpPr>
        <p:spPr>
          <a:xfrm>
            <a:off x="4773880" y="2299954"/>
            <a:ext cx="7104843" cy="8649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000" b="1" i="0" u="none" strike="noStrike" cap="none">
                <a:solidFill>
                  <a:srgbClr val="091158"/>
                </a:solidFill>
                <a:latin typeface="Proxima Nova"/>
                <a:ea typeface="Proxima Nova"/>
                <a:cs typeface="Proxima Nova"/>
                <a:sym typeface="Proxima Nova"/>
              </a:rPr>
              <a:t>Apres un travail sur les stop word ect, on peut extraire une liste de mot que l’on transformera en variable indicatrices pour entrainer notre modèle.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						</a:t>
            </a: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eff88e0756_0_2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20" name="Google Shape;120;geff88e0756_0_2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21" name="Google Shape;121;geff88e0756_0_21"/>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Exploration exhaustive des données</a:t>
            </a:r>
            <a:endParaRPr sz="2400" b="1" i="0" u="none" strike="noStrike" cap="none">
              <a:solidFill>
                <a:srgbClr val="091158"/>
              </a:solidFill>
              <a:latin typeface="Proxima Nova"/>
              <a:ea typeface="Proxima Nova"/>
              <a:cs typeface="Proxima Nova"/>
              <a:sym typeface="Proxima Nova"/>
            </a:endParaRPr>
          </a:p>
        </p:txBody>
      </p:sp>
      <p:sp>
        <p:nvSpPr>
          <p:cNvPr id="122" name="Google Shape;122;geff88e0756_0_21"/>
          <p:cNvSpPr txBox="1"/>
          <p:nvPr/>
        </p:nvSpPr>
        <p:spPr>
          <a:xfrm>
            <a:off x="473725" y="4772425"/>
            <a:ext cx="11160000" cy="1200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r>
              <a:rPr lang="fr-FR" sz="1800" b="0" i="0" u="none" strike="noStrike" cap="none">
                <a:solidFill>
                  <a:schemeClr val="dk1"/>
                </a:solidFill>
                <a:latin typeface="Proxima Nova"/>
                <a:ea typeface="Proxima Nova"/>
                <a:cs typeface="Proxima Nova"/>
                <a:sym typeface="Proxima Nova"/>
              </a:rPr>
              <a:t>Dataset en open source de </a:t>
            </a:r>
            <a:r>
              <a:rPr lang="fr-FR" sz="1800" b="1" i="0" u="none" strike="noStrike" cap="none">
                <a:solidFill>
                  <a:schemeClr val="dk1"/>
                </a:solidFill>
                <a:latin typeface="Proxima Nova"/>
                <a:ea typeface="Proxima Nova"/>
                <a:cs typeface="Proxima Nova"/>
                <a:sym typeface="Proxima Nova"/>
              </a:rPr>
              <a:t>89 variables</a:t>
            </a:r>
            <a:r>
              <a:rPr lang="fr-FR" sz="1800" b="0" i="0" u="none" strike="noStrike" cap="none">
                <a:solidFill>
                  <a:schemeClr val="dk1"/>
                </a:solidFill>
                <a:latin typeface="Proxima Nova"/>
                <a:ea typeface="Proxima Nova"/>
                <a:cs typeface="Proxima Nova"/>
                <a:sym typeface="Proxima Nova"/>
              </a:rPr>
              <a:t> et </a:t>
            </a:r>
            <a:r>
              <a:rPr lang="fr-FR" sz="1800" b="1" i="0" u="none" strike="noStrike" cap="none">
                <a:solidFill>
                  <a:schemeClr val="dk1"/>
                </a:solidFill>
                <a:latin typeface="Proxima Nova"/>
                <a:ea typeface="Proxima Nova"/>
                <a:cs typeface="Proxima Nova"/>
                <a:sym typeface="Proxima Nova"/>
              </a:rPr>
              <a:t>494 954 entrées</a:t>
            </a:r>
            <a:r>
              <a:rPr lang="fr-FR" sz="1800" b="0" i="0" u="none" strike="noStrike" cap="none">
                <a:solidFill>
                  <a:schemeClr val="dk1"/>
                </a:solidFill>
                <a:latin typeface="Proxima Nova"/>
                <a:ea typeface="Proxima Nova"/>
                <a:cs typeface="Proxima Nova"/>
                <a:sym typeface="Proxima Nova"/>
              </a:rPr>
              <a:t> décrivant les logements disponibles sur Airbnb dans </a:t>
            </a:r>
            <a:r>
              <a:rPr lang="fr-FR" sz="1800" b="1" i="0" u="none" strike="noStrike" cap="none">
                <a:solidFill>
                  <a:schemeClr val="dk1"/>
                </a:solidFill>
                <a:latin typeface="Proxima Nova"/>
                <a:ea typeface="Proxima Nova"/>
                <a:cs typeface="Proxima Nova"/>
                <a:sym typeface="Proxima Nova"/>
              </a:rPr>
              <a:t>5532 villes</a:t>
            </a:r>
            <a:r>
              <a:rPr lang="fr-FR" sz="1800" b="0" i="0" u="none" strike="noStrike" cap="none">
                <a:solidFill>
                  <a:schemeClr val="dk1"/>
                </a:solidFill>
                <a:latin typeface="Proxima Nova"/>
                <a:ea typeface="Proxima Nova"/>
                <a:cs typeface="Proxima Nova"/>
                <a:sym typeface="Proxima Nova"/>
              </a:rPr>
              <a:t> du monde entier. </a:t>
            </a:r>
            <a:endParaRPr sz="18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pic>
        <p:nvPicPr>
          <p:cNvPr id="123" name="Google Shape;123;geff88e0756_0_21"/>
          <p:cNvPicPr preferRelativeResize="0"/>
          <p:nvPr/>
        </p:nvPicPr>
        <p:blipFill rotWithShape="1">
          <a:blip r:embed="rId5">
            <a:alphaModFix/>
          </a:blip>
          <a:srcRect/>
          <a:stretch/>
        </p:blipFill>
        <p:spPr>
          <a:xfrm>
            <a:off x="473725" y="1463025"/>
            <a:ext cx="5971126" cy="3309389"/>
          </a:xfrm>
          <a:prstGeom prst="rect">
            <a:avLst/>
          </a:prstGeom>
          <a:noFill/>
          <a:ln>
            <a:noFill/>
          </a:ln>
        </p:spPr>
      </p:pic>
      <p:sp>
        <p:nvSpPr>
          <p:cNvPr id="124" name="Google Shape;124;geff88e0756_0_21"/>
          <p:cNvSpPr txBox="1"/>
          <p:nvPr/>
        </p:nvSpPr>
        <p:spPr>
          <a:xfrm>
            <a:off x="235950" y="5898625"/>
            <a:ext cx="10394400" cy="1070263"/>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0"/>
              </a:spcAft>
              <a:buClr>
                <a:schemeClr val="dk1"/>
              </a:buClr>
              <a:buSzPts val="1100"/>
              <a:buFont typeface="Arial"/>
              <a:buNone/>
            </a:pPr>
            <a:r>
              <a:rPr lang="fr-FR" sz="1800" b="0" i="0" u="sng" strike="noStrike" cap="none">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https://public.opendatasoft.com/explore/dataset/airbnb-listings/table/?flg=fr&amp;disjunctive.host_verifications&amp;disjunctive.amenities&amp;disjunctive.features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pic>
        <p:nvPicPr>
          <p:cNvPr id="125" name="Google Shape;125;geff88e0756_0_21"/>
          <p:cNvPicPr preferRelativeResize="0"/>
          <p:nvPr/>
        </p:nvPicPr>
        <p:blipFill rotWithShape="1">
          <a:blip r:embed="rId7">
            <a:alphaModFix/>
          </a:blip>
          <a:srcRect/>
          <a:stretch/>
        </p:blipFill>
        <p:spPr>
          <a:xfrm>
            <a:off x="6792851" y="1463025"/>
            <a:ext cx="4840998" cy="18251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gfb729e4e4f_0_265"/>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560" name="Google Shape;560;gfb729e4e4f_0_265"/>
          <p:cNvPicPr preferRelativeResize="0"/>
          <p:nvPr/>
        </p:nvPicPr>
        <p:blipFill rotWithShape="1">
          <a:blip r:embed="rId4">
            <a:alphaModFix/>
          </a:blip>
          <a:srcRect t="29478" b="29158"/>
          <a:stretch/>
        </p:blipFill>
        <p:spPr>
          <a:xfrm>
            <a:off x="10252229" y="60325"/>
            <a:ext cx="1758996" cy="699550"/>
          </a:xfrm>
          <a:prstGeom prst="rect">
            <a:avLst/>
          </a:prstGeom>
          <a:noFill/>
          <a:ln>
            <a:noFill/>
          </a:ln>
        </p:spPr>
      </p:pic>
      <p:sp>
        <p:nvSpPr>
          <p:cNvPr id="561" name="Google Shape;561;gfb729e4e4f_0_265"/>
          <p:cNvSpPr txBox="1"/>
          <p:nvPr/>
        </p:nvSpPr>
        <p:spPr>
          <a:xfrm>
            <a:off x="283525" y="1179050"/>
            <a:ext cx="51030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Explications de certaines variables</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562" name="Google Shape;562;gfb729e4e4f_0_265"/>
          <p:cNvSpPr txBox="1"/>
          <p:nvPr/>
        </p:nvSpPr>
        <p:spPr>
          <a:xfrm>
            <a:off x="354950" y="1852650"/>
            <a:ext cx="11160000" cy="48540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1700"/>
              <a:buFont typeface="Arial"/>
              <a:buNone/>
            </a:pPr>
            <a:r>
              <a:rPr lang="fr-FR" sz="1700" b="0" i="0" u="none" strike="noStrike" cap="none">
                <a:solidFill>
                  <a:schemeClr val="dk1"/>
                </a:solidFill>
                <a:latin typeface="Proxima Nova"/>
                <a:ea typeface="Proxima Nova"/>
                <a:cs typeface="Proxima Nova"/>
                <a:sym typeface="Proxima Nova"/>
              </a:rPr>
              <a:t>Significations des variables utilisées:</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60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today »: </a:t>
            </a:r>
            <a:r>
              <a:rPr lang="fr-FR" sz="1700">
                <a:solidFill>
                  <a:srgbClr val="212121"/>
                </a:solidFill>
                <a:highlight>
                  <a:srgbClr val="FFFFFF"/>
                </a:highlight>
                <a:latin typeface="Proxima Nova"/>
                <a:ea typeface="Proxima Nova"/>
                <a:cs typeface="Proxima Nova"/>
                <a:sym typeface="Proxima Nova"/>
              </a:rPr>
              <a:t>Date</a:t>
            </a:r>
            <a:r>
              <a:rPr lang="fr-FR" sz="1700" b="0" i="0" u="none" strike="noStrike" cap="none">
                <a:solidFill>
                  <a:srgbClr val="212121"/>
                </a:solidFill>
                <a:highlight>
                  <a:srgbClr val="FFFFFF"/>
                </a:highlight>
                <a:latin typeface="Proxima Nova"/>
                <a:ea typeface="Proxima Nova"/>
                <a:cs typeface="Proxima Nova"/>
                <a:sym typeface="Proxima Nova"/>
              </a:rPr>
              <a:t> du dernier avis posté sur le DataFrame.</a:t>
            </a:r>
            <a:endParaRPr sz="1700" b="0" i="0" u="none" strike="noStrike" cap="none">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60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inactive Time » : </a:t>
            </a:r>
            <a:r>
              <a:rPr lang="fr-FR" sz="1700">
                <a:solidFill>
                  <a:srgbClr val="212121"/>
                </a:solidFill>
                <a:highlight>
                  <a:srgbClr val="FFFFFF"/>
                </a:highlight>
                <a:latin typeface="Proxima Nova"/>
                <a:ea typeface="Proxima Nova"/>
                <a:cs typeface="Proxima Nova"/>
                <a:sym typeface="Proxima Nova"/>
              </a:rPr>
              <a:t>D</a:t>
            </a:r>
            <a:r>
              <a:rPr lang="fr-FR" sz="1700" b="0" i="0" u="none" strike="noStrike" cap="none">
                <a:solidFill>
                  <a:srgbClr val="212121"/>
                </a:solidFill>
                <a:highlight>
                  <a:srgbClr val="FFFFFF"/>
                </a:highlight>
                <a:latin typeface="Proxima Nova"/>
                <a:ea typeface="Proxima Nova"/>
                <a:cs typeface="Proxima Nova"/>
                <a:sym typeface="Proxima Nova"/>
              </a:rPr>
              <a:t>ifférence entre la nouvelle variable « today » et « last_reviewed » (la date du dernier avis) pour identifier les annonces qui ne seraient plus actives.</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ancienneté host » :  </a:t>
            </a:r>
            <a:r>
              <a:rPr lang="fr-FR" sz="1700">
                <a:solidFill>
                  <a:srgbClr val="212121"/>
                </a:solidFill>
                <a:highlight>
                  <a:srgbClr val="FFFFFF"/>
                </a:highlight>
                <a:latin typeface="Proxima Nova"/>
                <a:ea typeface="Proxima Nova"/>
                <a:cs typeface="Proxima Nova"/>
                <a:sym typeface="Proxima Nova"/>
              </a:rPr>
              <a:t>Di</a:t>
            </a:r>
            <a:r>
              <a:rPr lang="fr-FR" sz="1700" b="0" i="0" u="none" strike="noStrike" cap="none">
                <a:solidFill>
                  <a:srgbClr val="212121"/>
                </a:solidFill>
                <a:highlight>
                  <a:srgbClr val="FFFFFF"/>
                </a:highlight>
                <a:latin typeface="Proxima Nova"/>
                <a:ea typeface="Proxima Nova"/>
                <a:cs typeface="Proxima Nova"/>
                <a:sym typeface="Proxima Nova"/>
              </a:rPr>
              <a:t>fférence entre la date du jour et « host_since », date de publication de l’annonce sur la plateforme. Plus précisément, il s’ag</a:t>
            </a:r>
            <a:r>
              <a:rPr lang="fr-FR" sz="1700">
                <a:solidFill>
                  <a:srgbClr val="212121"/>
                </a:solidFill>
                <a:highlight>
                  <a:srgbClr val="FFFFFF"/>
                </a:highlight>
                <a:latin typeface="Proxima Nova"/>
                <a:ea typeface="Proxima Nova"/>
                <a:cs typeface="Proxima Nova"/>
                <a:sym typeface="Proxima Nova"/>
              </a:rPr>
              <a:t>i</a:t>
            </a:r>
            <a:r>
              <a:rPr lang="fr-FR" sz="1700" b="0" i="0" u="none" strike="noStrike" cap="none">
                <a:solidFill>
                  <a:srgbClr val="212121"/>
                </a:solidFill>
                <a:highlight>
                  <a:srgbClr val="FFFFFF"/>
                </a:highlight>
                <a:latin typeface="Proxima Nova"/>
                <a:ea typeface="Proxima Nova"/>
                <a:cs typeface="Proxima Nova"/>
                <a:sym typeface="Proxima Nova"/>
              </a:rPr>
              <a:t>t de l’ancienneté de l’annonce</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coef » : « availability_365 » / 365 afin de déterminer le nombre de disponibilité de l’annonce sur une année</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disponibilité » : « ancienneté host » </a:t>
            </a:r>
            <a:r>
              <a:rPr lang="fr-FR" sz="1700">
                <a:solidFill>
                  <a:srgbClr val="212121"/>
                </a:solidFill>
                <a:highlight>
                  <a:srgbClr val="FFFFFF"/>
                </a:highlight>
                <a:latin typeface="Proxima Nova"/>
                <a:ea typeface="Proxima Nova"/>
                <a:cs typeface="Proxima Nova"/>
                <a:sym typeface="Proxima Nova"/>
              </a:rPr>
              <a:t>*</a:t>
            </a:r>
            <a:r>
              <a:rPr lang="fr-FR" sz="1700" b="0" i="0" u="none" strike="noStrike" cap="none">
                <a:solidFill>
                  <a:srgbClr val="212121"/>
                </a:solidFill>
                <a:highlight>
                  <a:srgbClr val="FFFFFF"/>
                </a:highlight>
                <a:latin typeface="Proxima Nova"/>
                <a:ea typeface="Proxima Nova"/>
                <a:cs typeface="Proxima Nova"/>
                <a:sym typeface="Proxima Nova"/>
              </a:rPr>
              <a:t> « coef » détermine le nombre de jour ou l’annonce a été réservable.</a:t>
            </a:r>
            <a:endParaRPr sz="1700">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 succès » : Notre variable cible</a:t>
            </a:r>
            <a:r>
              <a:rPr lang="fr-FR" sz="1700">
                <a:solidFill>
                  <a:srgbClr val="212121"/>
                </a:solidFill>
                <a:highlight>
                  <a:srgbClr val="FFFFFF"/>
                </a:highlight>
                <a:latin typeface="Proxima Nova"/>
                <a:ea typeface="Proxima Nova"/>
                <a:cs typeface="Proxima Nova"/>
                <a:sym typeface="Proxima Nova"/>
              </a:rPr>
              <a:t>, </a:t>
            </a:r>
            <a:r>
              <a:rPr lang="fr-FR" sz="1700" b="0" i="0" u="none" strike="noStrike" cap="none">
                <a:solidFill>
                  <a:srgbClr val="212121"/>
                </a:solidFill>
                <a:highlight>
                  <a:srgbClr val="FFFFFF"/>
                </a:highlight>
                <a:latin typeface="Proxima Nova"/>
                <a:ea typeface="Proxima Nova"/>
                <a:cs typeface="Proxima Nova"/>
                <a:sym typeface="Proxima Nova"/>
              </a:rPr>
              <a:t>division entre « disponibilité »</a:t>
            </a:r>
            <a:r>
              <a:rPr lang="fr-FR" sz="1700">
                <a:solidFill>
                  <a:srgbClr val="212121"/>
                </a:solidFill>
                <a:highlight>
                  <a:srgbClr val="FFFFFF"/>
                </a:highlight>
                <a:latin typeface="Proxima Nova"/>
                <a:ea typeface="Proxima Nova"/>
                <a:cs typeface="Proxima Nova"/>
                <a:sym typeface="Proxima Nova"/>
              </a:rPr>
              <a:t> </a:t>
            </a:r>
            <a:r>
              <a:rPr lang="fr-FR" sz="1700" b="0" i="0" u="none" strike="noStrike" cap="none">
                <a:solidFill>
                  <a:srgbClr val="212121"/>
                </a:solidFill>
                <a:highlight>
                  <a:srgbClr val="FFFFFF"/>
                </a:highlight>
                <a:latin typeface="Proxima Nova"/>
                <a:ea typeface="Proxima Nova"/>
                <a:cs typeface="Proxima Nova"/>
                <a:sym typeface="Proxima Nova"/>
              </a:rPr>
              <a:t>et « number of review ».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0"/>
              </a:spcBef>
              <a:spcAft>
                <a:spcPts val="0"/>
              </a:spcAft>
              <a:buNone/>
            </a:pPr>
            <a:r>
              <a:rPr lang="fr-FR" sz="1700" b="0" i="0" u="none" strike="noStrike" cap="none">
                <a:solidFill>
                  <a:srgbClr val="212121"/>
                </a:solidFill>
                <a:highlight>
                  <a:srgbClr val="FFFFFF"/>
                </a:highlight>
                <a:latin typeface="Proxima Nova"/>
                <a:ea typeface="Proxima Nova"/>
                <a:cs typeface="Proxima Nova"/>
                <a:sym typeface="Proxima Nova"/>
              </a:rPr>
              <a:t>Cette variable sera coupé en 4 classes de 1 à 4 avec 1 pour les meilleurs annonces et 4 les moins performantes.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563" name="Google Shape;563;gfb729e4e4f_0_265"/>
          <p:cNvSpPr txBox="1"/>
          <p:nvPr/>
        </p:nvSpPr>
        <p:spPr>
          <a:xfrm>
            <a:off x="3353700" y="354550"/>
            <a:ext cx="7809000" cy="69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a:solidFill>
                  <a:srgbClr val="091158"/>
                </a:solidFill>
                <a:latin typeface="Proxima Nova"/>
                <a:ea typeface="Proxima Nova"/>
                <a:cs typeface="Proxima Nova"/>
                <a:sym typeface="Proxima Nova"/>
              </a:rPr>
              <a:t>Comment établir la variable cible ?</a:t>
            </a:r>
            <a:endParaRPr sz="2400" b="1">
              <a:solidFill>
                <a:srgbClr val="091158"/>
              </a:solidFill>
              <a:latin typeface="Proxima Nova"/>
              <a:ea typeface="Proxima Nova"/>
              <a:cs typeface="Proxima Nova"/>
              <a:sym typeface="Proxima Nova"/>
            </a:endParaRPr>
          </a:p>
        </p:txBody>
      </p:sp>
      <p:pic>
        <p:nvPicPr>
          <p:cNvPr id="564" name="Google Shape;564;gfb729e4e4f_0_265"/>
          <p:cNvPicPr preferRelativeResize="0"/>
          <p:nvPr/>
        </p:nvPicPr>
        <p:blipFill rotWithShape="1">
          <a:blip r:embed="rId5">
            <a:alphaModFix/>
          </a:blip>
          <a:srcRect t="41667" r="67969" b="36942"/>
          <a:stretch/>
        </p:blipFill>
        <p:spPr>
          <a:xfrm>
            <a:off x="7173873" y="870447"/>
            <a:ext cx="4426800" cy="1662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gfb729e4e4f_0_354"/>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571" name="Google Shape;571;gfb729e4e4f_0_354"/>
          <p:cNvPicPr preferRelativeResize="0"/>
          <p:nvPr/>
        </p:nvPicPr>
        <p:blipFill rotWithShape="1">
          <a:blip r:embed="rId4">
            <a:alphaModFix/>
          </a:blip>
          <a:srcRect t="29478" b="29158"/>
          <a:stretch/>
        </p:blipFill>
        <p:spPr>
          <a:xfrm>
            <a:off x="10252229" y="60325"/>
            <a:ext cx="1758996" cy="699550"/>
          </a:xfrm>
          <a:prstGeom prst="rect">
            <a:avLst/>
          </a:prstGeom>
          <a:noFill/>
          <a:ln>
            <a:noFill/>
          </a:ln>
        </p:spPr>
      </p:pic>
      <p:sp>
        <p:nvSpPr>
          <p:cNvPr id="572" name="Google Shape;572;gfb729e4e4f_0_354"/>
          <p:cNvSpPr txBox="1"/>
          <p:nvPr/>
        </p:nvSpPr>
        <p:spPr>
          <a:xfrm>
            <a:off x="3289465" y="449000"/>
            <a:ext cx="5619639"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du « succès » des annonces</a:t>
            </a:r>
            <a:endParaRPr sz="2400" b="1" i="0" u="none" strike="noStrike" cap="none">
              <a:solidFill>
                <a:srgbClr val="091158"/>
              </a:solidFill>
              <a:latin typeface="Proxima Nova"/>
              <a:ea typeface="Proxima Nova"/>
              <a:cs typeface="Proxima Nova"/>
              <a:sym typeface="Proxima Nova"/>
            </a:endParaRPr>
          </a:p>
        </p:txBody>
      </p:sp>
      <p:sp>
        <p:nvSpPr>
          <p:cNvPr id="573" name="Google Shape;573;gfb729e4e4f_0_354"/>
          <p:cNvSpPr txBox="1"/>
          <p:nvPr/>
        </p:nvSpPr>
        <p:spPr>
          <a:xfrm>
            <a:off x="0" y="1071550"/>
            <a:ext cx="11501400" cy="537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2400"/>
              <a:buFont typeface="Arial"/>
              <a:buNone/>
            </a:pPr>
            <a:r>
              <a:rPr lang="fr-FR" sz="2400" b="1">
                <a:solidFill>
                  <a:srgbClr val="40E5BF"/>
                </a:solidFill>
                <a:latin typeface="Proxima Nova"/>
                <a:ea typeface="Proxima Nova"/>
                <a:cs typeface="Proxima Nova"/>
                <a:sym typeface="Proxima Nova"/>
              </a:rPr>
              <a:t>Variables les plus influente pour déterminer le succès</a:t>
            </a:r>
            <a:endParaRPr>
              <a:latin typeface="Calibri"/>
              <a:ea typeface="Calibri"/>
              <a:cs typeface="Calibri"/>
              <a:sym typeface="Calibri"/>
            </a:endParaRPr>
          </a:p>
        </p:txBody>
      </p:sp>
      <p:sp>
        <p:nvSpPr>
          <p:cNvPr id="574" name="Google Shape;574;gfb729e4e4f_0_354"/>
          <p:cNvSpPr txBox="1"/>
          <p:nvPr/>
        </p:nvSpPr>
        <p:spPr>
          <a:xfrm>
            <a:off x="414350" y="2537250"/>
            <a:ext cx="8229600" cy="2849100"/>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15000"/>
              </a:lnSpc>
              <a:spcBef>
                <a:spcPts val="0"/>
              </a:spcBef>
              <a:spcAft>
                <a:spcPts val="0"/>
              </a:spcAft>
              <a:buClr>
                <a:schemeClr val="dk1"/>
              </a:buClr>
              <a:buSzPts val="1800"/>
              <a:buFont typeface="Proxima Nova"/>
              <a:buChar char="•"/>
            </a:pPr>
            <a:r>
              <a:rPr lang="fr-FR" sz="1800">
                <a:solidFill>
                  <a:schemeClr val="dk1"/>
                </a:solidFill>
                <a:latin typeface="Proxima Nova"/>
                <a:ea typeface="Proxima Nova"/>
                <a:cs typeface="Proxima Nova"/>
                <a:sym typeface="Proxima Nova"/>
              </a:rPr>
              <a:t>Sans surprise, les variables les plus influentes concernent la </a:t>
            </a:r>
            <a:r>
              <a:rPr lang="fr-FR" sz="1800" b="1">
                <a:solidFill>
                  <a:schemeClr val="dk1"/>
                </a:solidFill>
                <a:latin typeface="Proxima Nova"/>
                <a:ea typeface="Proxima Nova"/>
                <a:cs typeface="Proxima Nova"/>
                <a:sym typeface="Proxima Nova"/>
              </a:rPr>
              <a:t>disponibilité</a:t>
            </a:r>
            <a:r>
              <a:rPr lang="fr-FR"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a:p>
            <a:pPr marL="285750" marR="0" lvl="0" indent="-285750" algn="just" rtl="0">
              <a:lnSpc>
                <a:spcPct val="115000"/>
              </a:lnSpc>
              <a:spcBef>
                <a:spcPts val="0"/>
              </a:spcBef>
              <a:spcAft>
                <a:spcPts val="0"/>
              </a:spcAft>
              <a:buClr>
                <a:schemeClr val="dk1"/>
              </a:buClr>
              <a:buSzPts val="1800"/>
              <a:buFont typeface="Proxima Nova"/>
              <a:buChar char="•"/>
            </a:pPr>
            <a:r>
              <a:rPr lang="fr-FR" sz="1800">
                <a:solidFill>
                  <a:schemeClr val="dk1"/>
                </a:solidFill>
                <a:latin typeface="Proxima Nova"/>
                <a:ea typeface="Proxima Nova"/>
                <a:cs typeface="Proxima Nova"/>
                <a:sym typeface="Proxima Nova"/>
              </a:rPr>
              <a:t>Les variables sur le </a:t>
            </a:r>
            <a:r>
              <a:rPr lang="fr-FR" sz="1800" b="1">
                <a:solidFill>
                  <a:schemeClr val="dk1"/>
                </a:solidFill>
                <a:latin typeface="Proxima Nova"/>
                <a:ea typeface="Proxima Nova"/>
                <a:cs typeface="Proxima Nova"/>
                <a:sym typeface="Proxima Nova"/>
              </a:rPr>
              <a:t>prix</a:t>
            </a:r>
            <a:r>
              <a:rPr lang="fr-FR" sz="1800">
                <a:solidFill>
                  <a:schemeClr val="dk1"/>
                </a:solidFill>
                <a:latin typeface="Proxima Nova"/>
                <a:ea typeface="Proxima Nova"/>
                <a:cs typeface="Proxima Nova"/>
                <a:sym typeface="Proxima Nova"/>
              </a:rPr>
              <a:t> arrivent ensuite</a:t>
            </a:r>
            <a:endParaRPr sz="1800">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a:p>
            <a:pPr marL="285750" marR="0" lvl="0" indent="-285750" algn="just" rtl="0">
              <a:lnSpc>
                <a:spcPct val="115000"/>
              </a:lnSpc>
              <a:spcBef>
                <a:spcPts val="0"/>
              </a:spcBef>
              <a:spcAft>
                <a:spcPts val="0"/>
              </a:spcAft>
              <a:buClr>
                <a:schemeClr val="dk1"/>
              </a:buClr>
              <a:buSzPts val="1800"/>
              <a:buFont typeface="Proxima Nova"/>
              <a:buChar char="•"/>
            </a:pPr>
            <a:r>
              <a:rPr lang="fr-FR" sz="1800">
                <a:solidFill>
                  <a:schemeClr val="dk1"/>
                </a:solidFill>
                <a:latin typeface="Proxima Nova"/>
                <a:ea typeface="Proxima Nova"/>
                <a:cs typeface="Proxima Nova"/>
                <a:sym typeface="Proxima Nova"/>
              </a:rPr>
              <a:t>Ensuite, c’est le nombre de variable qui chacune, améliore un peu les prédictions du modèle. </a:t>
            </a:r>
            <a:endParaRPr sz="1800">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None/>
            </a:pPr>
            <a:r>
              <a:rPr lang="fr-FR" sz="1800">
                <a:solidFill>
                  <a:schemeClr val="dk1"/>
                </a:solidFill>
                <a:latin typeface="Proxima Nova"/>
                <a:ea typeface="Proxima Nova"/>
                <a:cs typeface="Proxima Nova"/>
                <a:sym typeface="Proxima Nova"/>
              </a:rPr>
              <a:t>     Ex : L’analyse de mot sur la variable Feature améliore l’accuracy de 1.3%. </a:t>
            </a:r>
            <a:endParaRPr sz="180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fb729e4e4f_0_530"/>
          <p:cNvSpPr txBox="1">
            <a:spLocks noGrp="1"/>
          </p:cNvSpPr>
          <p:nvPr>
            <p:ph type="body" idx="1"/>
          </p:nvPr>
        </p:nvSpPr>
        <p:spPr>
          <a:xfrm>
            <a:off x="6638725" y="1111981"/>
            <a:ext cx="3613500" cy="64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ct val="100000"/>
              <a:buNone/>
            </a:pPr>
            <a:r>
              <a:rPr lang="fr-FR" sz="1800" b="1">
                <a:latin typeface="Proxima Nova"/>
                <a:ea typeface="Proxima Nova"/>
                <a:cs typeface="Proxima Nova"/>
                <a:sym typeface="Proxima Nova"/>
              </a:rPr>
              <a:t>Matrice de confusion: </a:t>
            </a:r>
            <a:endParaRPr sz="1800" b="1">
              <a:latin typeface="Proxima Nova"/>
              <a:ea typeface="Proxima Nova"/>
              <a:cs typeface="Proxima Nova"/>
              <a:sym typeface="Proxima Nova"/>
            </a:endParaRPr>
          </a:p>
          <a:p>
            <a:pPr marL="0" lvl="0" indent="0" algn="l" rtl="0">
              <a:lnSpc>
                <a:spcPct val="90000"/>
              </a:lnSpc>
              <a:spcBef>
                <a:spcPts val="1000"/>
              </a:spcBef>
              <a:spcAft>
                <a:spcPts val="0"/>
              </a:spcAft>
              <a:buSzPct val="64285"/>
              <a:buNone/>
            </a:pPr>
            <a:endParaRPr/>
          </a:p>
        </p:txBody>
      </p:sp>
      <p:sp>
        <p:nvSpPr>
          <p:cNvPr id="581" name="Google Shape;581;gfb729e4e4f_0_530"/>
          <p:cNvSpPr txBox="1"/>
          <p:nvPr/>
        </p:nvSpPr>
        <p:spPr>
          <a:xfrm>
            <a:off x="472725" y="5970326"/>
            <a:ext cx="10133700" cy="369300"/>
          </a:xfrm>
          <a:prstGeom prst="rect">
            <a:avLst/>
          </a:prstGeom>
          <a:solidFill>
            <a:schemeClr val="accent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Proxima Nova"/>
                <a:ea typeface="Proxima Nova"/>
                <a:cs typeface="Proxima Nova"/>
                <a:sym typeface="Proxima Nova"/>
              </a:rPr>
              <a:t>71.3 % </a:t>
            </a:r>
            <a:r>
              <a:rPr lang="fr-FR" sz="1800" b="0" i="0" u="none" strike="noStrike" cap="none">
                <a:solidFill>
                  <a:schemeClr val="lt1"/>
                </a:solidFill>
                <a:latin typeface="Proxima Nova"/>
                <a:ea typeface="Proxima Nova"/>
                <a:cs typeface="Proxima Nova"/>
                <a:sym typeface="Proxima Nova"/>
              </a:rPr>
              <a:t>de pr</a:t>
            </a:r>
            <a:r>
              <a:rPr lang="fr-FR" sz="1800">
                <a:solidFill>
                  <a:schemeClr val="lt1"/>
                </a:solidFill>
                <a:latin typeface="Proxima Nova"/>
                <a:ea typeface="Proxima Nova"/>
                <a:cs typeface="Proxima Nova"/>
                <a:sym typeface="Proxima Nova"/>
              </a:rPr>
              <a:t>édiction correcte</a:t>
            </a:r>
            <a:r>
              <a:rPr lang="fr-FR" sz="1800" b="0" i="0" u="none" strike="noStrike" cap="none">
                <a:solidFill>
                  <a:schemeClr val="lt1"/>
                </a:solidFill>
                <a:latin typeface="Proxima Nova"/>
                <a:ea typeface="Proxima Nova"/>
                <a:cs typeface="Proxima Nova"/>
                <a:sym typeface="Proxima Nova"/>
              </a:rPr>
              <a:t> pour la variable </a:t>
            </a:r>
            <a:r>
              <a:rPr lang="fr-FR" sz="1800">
                <a:solidFill>
                  <a:schemeClr val="lt1"/>
                </a:solidFill>
                <a:latin typeface="Proxima Nova"/>
                <a:ea typeface="Proxima Nova"/>
                <a:cs typeface="Proxima Nova"/>
                <a:sym typeface="Proxima Nova"/>
              </a:rPr>
              <a:t>succès</a:t>
            </a:r>
            <a:r>
              <a:rPr lang="fr-FR" sz="1800" b="0" i="0" u="none" strike="noStrike" cap="none">
                <a:solidFill>
                  <a:schemeClr val="lt1"/>
                </a:solidFill>
                <a:latin typeface="Proxima Nova"/>
                <a:ea typeface="Proxima Nova"/>
                <a:cs typeface="Proxima Nova"/>
                <a:sym typeface="Proxima Nova"/>
              </a:rPr>
              <a:t> et 96.7 pour la catégorie 1</a:t>
            </a:r>
            <a:endParaRPr sz="1800" b="0" i="0" u="none" strike="noStrike" cap="none">
              <a:solidFill>
                <a:schemeClr val="lt1"/>
              </a:solidFill>
              <a:latin typeface="Proxima Nova"/>
              <a:ea typeface="Proxima Nova"/>
              <a:cs typeface="Proxima Nova"/>
              <a:sym typeface="Proxima Nova"/>
            </a:endParaRPr>
          </a:p>
        </p:txBody>
      </p:sp>
      <p:sp>
        <p:nvSpPr>
          <p:cNvPr id="582" name="Google Shape;582;gfb729e4e4f_0_530"/>
          <p:cNvSpPr txBox="1">
            <a:spLocks noGrp="1"/>
          </p:cNvSpPr>
          <p:nvPr>
            <p:ph type="title"/>
          </p:nvPr>
        </p:nvSpPr>
        <p:spPr>
          <a:xfrm>
            <a:off x="426000" y="746125"/>
            <a:ext cx="56784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Utilisation du modèle Random Forest </a:t>
            </a:r>
            <a:endParaRPr sz="2400" b="1">
              <a:solidFill>
                <a:srgbClr val="40E5BF"/>
              </a:solidFill>
              <a:latin typeface="Proxima Nova"/>
              <a:ea typeface="Proxima Nova"/>
              <a:cs typeface="Proxima Nova"/>
              <a:sym typeface="Proxima Nova"/>
            </a:endParaRPr>
          </a:p>
        </p:txBody>
      </p:sp>
      <p:pic>
        <p:nvPicPr>
          <p:cNvPr id="583" name="Google Shape;583;gfb729e4e4f_0_530"/>
          <p:cNvPicPr preferRelativeResize="0"/>
          <p:nvPr/>
        </p:nvPicPr>
        <p:blipFill rotWithShape="1">
          <a:blip r:embed="rId3">
            <a:alphaModFix/>
          </a:blip>
          <a:srcRect t="29478" b="29158"/>
          <a:stretch/>
        </p:blipFill>
        <p:spPr>
          <a:xfrm>
            <a:off x="10252229" y="60325"/>
            <a:ext cx="1758996" cy="699550"/>
          </a:xfrm>
          <a:prstGeom prst="rect">
            <a:avLst/>
          </a:prstGeom>
          <a:noFill/>
          <a:ln>
            <a:noFill/>
          </a:ln>
        </p:spPr>
      </p:pic>
      <p:pic>
        <p:nvPicPr>
          <p:cNvPr id="584" name="Google Shape;584;gfb729e4e4f_0_530"/>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585" name="Google Shape;585;gfb729e4e4f_0_530"/>
          <p:cNvPicPr preferRelativeResize="0"/>
          <p:nvPr/>
        </p:nvPicPr>
        <p:blipFill rotWithShape="1">
          <a:blip r:embed="rId5">
            <a:alphaModFix/>
          </a:blip>
          <a:srcRect l="78" t="39702" r="64453" b="34700"/>
          <a:stretch/>
        </p:blipFill>
        <p:spPr>
          <a:xfrm>
            <a:off x="-75048" y="2790825"/>
            <a:ext cx="5618597" cy="2280990"/>
          </a:xfrm>
          <a:prstGeom prst="rect">
            <a:avLst/>
          </a:prstGeom>
          <a:noFill/>
          <a:ln>
            <a:noFill/>
          </a:ln>
        </p:spPr>
      </p:pic>
      <p:pic>
        <p:nvPicPr>
          <p:cNvPr id="586" name="Google Shape;586;gfb729e4e4f_0_530"/>
          <p:cNvPicPr preferRelativeResize="0"/>
          <p:nvPr/>
        </p:nvPicPr>
        <p:blipFill rotWithShape="1">
          <a:blip r:embed="rId6">
            <a:alphaModFix/>
          </a:blip>
          <a:srcRect l="3753" t="40192" r="76870" b="34768"/>
          <a:stretch/>
        </p:blipFill>
        <p:spPr>
          <a:xfrm>
            <a:off x="5781625" y="1378575"/>
            <a:ext cx="4267675" cy="2131399"/>
          </a:xfrm>
          <a:prstGeom prst="rect">
            <a:avLst/>
          </a:prstGeom>
          <a:noFill/>
          <a:ln w="9525" cap="flat" cmpd="sng">
            <a:solidFill>
              <a:srgbClr val="48E990"/>
            </a:solidFill>
            <a:prstDash val="solid"/>
            <a:round/>
            <a:headEnd type="none" w="sm" len="sm"/>
            <a:tailEnd type="none" w="sm" len="sm"/>
          </a:ln>
        </p:spPr>
      </p:pic>
      <p:sp>
        <p:nvSpPr>
          <p:cNvPr id="587" name="Google Shape;587;gfb729e4e4f_0_530"/>
          <p:cNvSpPr txBox="1">
            <a:spLocks noGrp="1"/>
          </p:cNvSpPr>
          <p:nvPr>
            <p:ph type="body" idx="1"/>
          </p:nvPr>
        </p:nvSpPr>
        <p:spPr>
          <a:xfrm>
            <a:off x="414550" y="1757025"/>
            <a:ext cx="4956600" cy="3476700"/>
          </a:xfrm>
          <a:prstGeom prst="rect">
            <a:avLst/>
          </a:prstGeom>
          <a:noFill/>
          <a:ln w="9525" cap="flat" cmpd="sng">
            <a:solidFill>
              <a:srgbClr val="48E990"/>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fr-FR" sz="1800" b="1">
                <a:latin typeface="Proxima Nova"/>
                <a:ea typeface="Proxima Nova"/>
                <a:cs typeface="Proxima Nova"/>
                <a:sym typeface="Proxima Nova"/>
              </a:rPr>
              <a:t>Optimisation des paramètres:</a:t>
            </a:r>
            <a:r>
              <a:rPr lang="fr-FR" b="1"/>
              <a:t> </a:t>
            </a:r>
            <a:endParaRPr b="1"/>
          </a:p>
          <a:p>
            <a:pPr marL="0" lvl="0" indent="0" algn="l" rtl="0">
              <a:lnSpc>
                <a:spcPct val="135714"/>
              </a:lnSpc>
              <a:spcBef>
                <a:spcPts val="0"/>
              </a:spcBef>
              <a:spcAft>
                <a:spcPts val="0"/>
              </a:spcAft>
              <a:buClr>
                <a:schemeClr val="dk1"/>
              </a:buClr>
              <a:buSzPts val="1100"/>
              <a:buFont typeface="Arial"/>
              <a:buNone/>
            </a:pPr>
            <a:r>
              <a:rPr lang="fr-FR" sz="1050">
                <a:highlight>
                  <a:srgbClr val="FFFFFE"/>
                </a:highlight>
                <a:latin typeface="Courier New"/>
                <a:ea typeface="Courier New"/>
                <a:cs typeface="Courier New"/>
                <a:sym typeface="Courier New"/>
              </a:rPr>
              <a:t>params_rf=[{</a:t>
            </a:r>
            <a:r>
              <a:rPr lang="fr-FR" sz="1050">
                <a:solidFill>
                  <a:srgbClr val="A31515"/>
                </a:solidFill>
                <a:highlight>
                  <a:srgbClr val="FFFFFE"/>
                </a:highlight>
                <a:latin typeface="Courier New"/>
                <a:ea typeface="Courier New"/>
                <a:cs typeface="Courier New"/>
                <a:sym typeface="Courier New"/>
              </a:rPr>
              <a:t>'min_samples_split'</a:t>
            </a:r>
            <a:r>
              <a:rPr lang="fr-FR" sz="1050">
                <a:highlight>
                  <a:srgbClr val="FFFFFE"/>
                </a:highlight>
                <a:latin typeface="Courier New"/>
                <a:ea typeface="Courier New"/>
                <a:cs typeface="Courier New"/>
                <a:sym typeface="Courier New"/>
              </a:rPr>
              <a:t>: [(i) </a:t>
            </a:r>
            <a:r>
              <a:rPr lang="fr-FR" sz="1050">
                <a:solidFill>
                  <a:srgbClr val="AF00DB"/>
                </a:solidFill>
                <a:highlight>
                  <a:srgbClr val="FFFFFE"/>
                </a:highlight>
                <a:latin typeface="Courier New"/>
                <a:ea typeface="Courier New"/>
                <a:cs typeface="Courier New"/>
                <a:sym typeface="Courier New"/>
              </a:rPr>
              <a:t>for</a:t>
            </a:r>
            <a:r>
              <a:rPr lang="fr-FR" sz="1050">
                <a:highlight>
                  <a:srgbClr val="FFFFFE"/>
                </a:highlight>
                <a:latin typeface="Courier New"/>
                <a:ea typeface="Courier New"/>
                <a:cs typeface="Courier New"/>
                <a:sym typeface="Courier New"/>
              </a:rPr>
              <a:t> i </a:t>
            </a:r>
            <a:r>
              <a:rPr lang="fr-FR" sz="1050">
                <a:solidFill>
                  <a:srgbClr val="0000FF"/>
                </a:solidFill>
                <a:highlight>
                  <a:srgbClr val="FFFFFE"/>
                </a:highlight>
                <a:latin typeface="Courier New"/>
                <a:ea typeface="Courier New"/>
                <a:cs typeface="Courier New"/>
                <a:sym typeface="Courier New"/>
              </a:rPr>
              <a:t>in</a:t>
            </a:r>
            <a:r>
              <a:rPr lang="fr-FR" sz="1050">
                <a:highlight>
                  <a:srgbClr val="FFFFFE"/>
                </a:highlight>
                <a:latin typeface="Courier New"/>
                <a:ea typeface="Courier New"/>
                <a:cs typeface="Courier New"/>
                <a:sym typeface="Courier New"/>
              </a:rPr>
              <a:t> range (</a:t>
            </a:r>
            <a:r>
              <a:rPr lang="fr-FR" sz="1050">
                <a:solidFill>
                  <a:srgbClr val="09885A"/>
                </a:solidFill>
                <a:highlight>
                  <a:srgbClr val="FFFFFE"/>
                </a:highlight>
                <a:latin typeface="Courier New"/>
                <a:ea typeface="Courier New"/>
                <a:cs typeface="Courier New"/>
                <a:sym typeface="Courier New"/>
              </a:rPr>
              <a:t>1</a:t>
            </a:r>
            <a:r>
              <a:rPr lang="fr-FR" sz="1050">
                <a:highlight>
                  <a:srgbClr val="FFFFFE"/>
                </a:highlight>
                <a:latin typeface="Courier New"/>
                <a:ea typeface="Courier New"/>
                <a:cs typeface="Courier New"/>
                <a:sym typeface="Courier New"/>
              </a:rPr>
              <a:t>,</a:t>
            </a:r>
            <a:r>
              <a:rPr lang="fr-FR" sz="1050">
                <a:solidFill>
                  <a:srgbClr val="09885A"/>
                </a:solidFill>
                <a:highlight>
                  <a:srgbClr val="FFFFFE"/>
                </a:highlight>
                <a:latin typeface="Courier New"/>
                <a:ea typeface="Courier New"/>
                <a:cs typeface="Courier New"/>
                <a:sym typeface="Courier New"/>
              </a:rPr>
              <a:t>100</a:t>
            </a:r>
            <a:r>
              <a:rPr lang="fr-FR" sz="1050">
                <a:highlight>
                  <a:srgbClr val="FFFFFE"/>
                </a:highlight>
                <a:latin typeface="Courier New"/>
                <a:ea typeface="Courier New"/>
                <a:cs typeface="Courier New"/>
                <a:sym typeface="Courier New"/>
              </a:rPr>
              <a:t>,</a:t>
            </a:r>
            <a:r>
              <a:rPr lang="fr-FR" sz="1050">
                <a:solidFill>
                  <a:srgbClr val="09885A"/>
                </a:solidFill>
                <a:highlight>
                  <a:srgbClr val="FFFFFE"/>
                </a:highlight>
                <a:latin typeface="Courier New"/>
                <a:ea typeface="Courier New"/>
                <a:cs typeface="Courier New"/>
                <a:sym typeface="Courier New"/>
              </a:rPr>
              <a:t>1</a:t>
            </a:r>
            <a:r>
              <a:rPr lang="fr-FR"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'max_features'</a:t>
            </a: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'sqrt'</a:t>
            </a:r>
            <a:r>
              <a:rPr lang="fr-FR" sz="1050">
                <a:highlight>
                  <a:srgbClr val="FFFFFE"/>
                </a:highlight>
                <a:latin typeface="Courier New"/>
                <a:ea typeface="Courier New"/>
                <a:cs typeface="Courier New"/>
                <a:sym typeface="Courier New"/>
              </a:rPr>
              <a:t>, </a:t>
            </a:r>
            <a:r>
              <a:rPr lang="fr-FR" sz="1050">
                <a:solidFill>
                  <a:srgbClr val="A31515"/>
                </a:solidFill>
                <a:highlight>
                  <a:srgbClr val="FFFFFE"/>
                </a:highlight>
                <a:latin typeface="Courier New"/>
                <a:ea typeface="Courier New"/>
                <a:cs typeface="Courier New"/>
                <a:sym typeface="Courier New"/>
              </a:rPr>
              <a:t>'log2'</a:t>
            </a:r>
            <a:r>
              <a:rPr lang="fr-FR"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sp>
        <p:nvSpPr>
          <p:cNvPr id="588" name="Google Shape;588;gfb729e4e4f_0_530"/>
          <p:cNvSpPr txBox="1"/>
          <p:nvPr/>
        </p:nvSpPr>
        <p:spPr>
          <a:xfrm>
            <a:off x="3289465" y="449000"/>
            <a:ext cx="5619639"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Prédiction du « succès » des annonces</a:t>
            </a:r>
            <a:endParaRPr sz="2400" b="1" i="0" u="none" strike="noStrike" cap="none">
              <a:solidFill>
                <a:srgbClr val="091158"/>
              </a:solidFill>
              <a:latin typeface="Proxima Nova"/>
              <a:ea typeface="Proxima Nova"/>
              <a:cs typeface="Proxima Nova"/>
              <a:sym typeface="Proxima Nova"/>
            </a:endParaRPr>
          </a:p>
        </p:txBody>
      </p:sp>
      <p:pic>
        <p:nvPicPr>
          <p:cNvPr id="589" name="Google Shape;589;gfb729e4e4f_0_530"/>
          <p:cNvPicPr preferRelativeResize="0"/>
          <p:nvPr/>
        </p:nvPicPr>
        <p:blipFill rotWithShape="1">
          <a:blip r:embed="rId7">
            <a:alphaModFix/>
          </a:blip>
          <a:srcRect l="1648" t="35583" r="72308" b="43453"/>
          <a:stretch/>
        </p:blipFill>
        <p:spPr>
          <a:xfrm>
            <a:off x="5781625" y="3568825"/>
            <a:ext cx="4837066" cy="2190251"/>
          </a:xfrm>
          <a:prstGeom prst="rect">
            <a:avLst/>
          </a:prstGeom>
          <a:noFill/>
          <a:ln w="9525" cap="flat" cmpd="sng">
            <a:solidFill>
              <a:srgbClr val="48E99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9"/>
          <p:cNvSpPr txBox="1">
            <a:spLocks noGrp="1"/>
          </p:cNvSpPr>
          <p:nvPr>
            <p:ph type="body" idx="1"/>
          </p:nvPr>
        </p:nvSpPr>
        <p:spPr>
          <a:xfrm>
            <a:off x="284023" y="1444625"/>
            <a:ext cx="5569500" cy="4351200"/>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SzPts val="1800"/>
              <a:buNone/>
            </a:pPr>
            <a:r>
              <a:rPr lang="fr-FR" sz="2400" b="1" dirty="0">
                <a:solidFill>
                  <a:srgbClr val="40E5BF"/>
                </a:solidFill>
                <a:latin typeface="Proxima Nova"/>
                <a:ea typeface="Proxima Nova"/>
                <a:cs typeface="Proxima Nova"/>
                <a:sym typeface="Proxima Nova"/>
              </a:rPr>
              <a:t>Identifier les potentiels ‘</a:t>
            </a:r>
            <a:r>
              <a:rPr lang="fr-FR" sz="2400" b="1" dirty="0" err="1">
                <a:solidFill>
                  <a:srgbClr val="40E5BF"/>
                </a:solidFill>
                <a:latin typeface="Proxima Nova"/>
                <a:ea typeface="Proxima Nova"/>
                <a:cs typeface="Proxima Nova"/>
                <a:sym typeface="Proxima Nova"/>
              </a:rPr>
              <a:t>SuperHost</a:t>
            </a:r>
            <a:r>
              <a:rPr lang="fr-FR" sz="2400" b="1" dirty="0">
                <a:solidFill>
                  <a:srgbClr val="40E5BF"/>
                </a:solidFill>
                <a:latin typeface="Proxima Nova"/>
                <a:ea typeface="Proxima Nova"/>
                <a:cs typeface="Proxima Nova"/>
                <a:sym typeface="Proxima Nova"/>
              </a:rPr>
              <a:t>’ ?</a:t>
            </a:r>
            <a:endParaRPr dirty="0"/>
          </a:p>
          <a:p>
            <a:pPr marL="114300" lvl="0" indent="0" algn="l" rtl="0">
              <a:lnSpc>
                <a:spcPct val="90000"/>
              </a:lnSpc>
              <a:spcBef>
                <a:spcPts val="1000"/>
              </a:spcBef>
              <a:spcAft>
                <a:spcPts val="0"/>
              </a:spcAft>
              <a:buSzPts val="1800"/>
              <a:buNone/>
            </a:pPr>
            <a:endParaRPr sz="2400" b="1" dirty="0">
              <a:solidFill>
                <a:srgbClr val="40E5BF"/>
              </a:solidFill>
              <a:latin typeface="Proxima Nova"/>
              <a:ea typeface="Proxima Nova"/>
              <a:cs typeface="Proxima Nova"/>
              <a:sym typeface="Proxima Nova"/>
            </a:endParaRPr>
          </a:p>
          <a:p>
            <a:pPr marL="133350" lvl="0" indent="0" algn="just" rtl="0">
              <a:lnSpc>
                <a:spcPct val="115000"/>
              </a:lnSpc>
              <a:spcBef>
                <a:spcPts val="0"/>
              </a:spcBef>
              <a:spcAft>
                <a:spcPts val="0"/>
              </a:spcAft>
              <a:buClr>
                <a:srgbClr val="091158"/>
              </a:buClr>
              <a:buSzPts val="1500"/>
              <a:buNone/>
            </a:pPr>
            <a:r>
              <a:rPr lang="fr-FR" sz="1800" u="sng" dirty="0">
                <a:solidFill>
                  <a:srgbClr val="000000"/>
                </a:solidFill>
                <a:latin typeface="Arial"/>
                <a:ea typeface="Arial"/>
                <a:cs typeface="Arial"/>
                <a:sym typeface="Arial"/>
              </a:rPr>
              <a:t>Résultat</a:t>
            </a:r>
            <a:r>
              <a:rPr lang="fr-FR" sz="1800" dirty="0">
                <a:solidFill>
                  <a:srgbClr val="000000"/>
                </a:solidFill>
                <a:latin typeface="Arial"/>
                <a:ea typeface="Arial"/>
                <a:cs typeface="Arial"/>
                <a:sym typeface="Arial"/>
              </a:rPr>
              <a:t>: </a:t>
            </a:r>
            <a:endParaRPr sz="1800" dirty="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dirty="0">
                <a:solidFill>
                  <a:srgbClr val="000000"/>
                </a:solidFill>
                <a:latin typeface="Arial"/>
                <a:ea typeface="Arial"/>
                <a:cs typeface="Arial"/>
                <a:sym typeface="Arial"/>
              </a:rPr>
              <a:t>Meilleur modèle obtenu est une Précision de 79%.</a:t>
            </a:r>
            <a:endParaRPr sz="1800" dirty="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endParaRPr sz="1800" dirty="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u="sng" dirty="0">
                <a:solidFill>
                  <a:srgbClr val="000000"/>
                </a:solidFill>
                <a:latin typeface="Arial"/>
                <a:ea typeface="Arial"/>
                <a:cs typeface="Arial"/>
                <a:sym typeface="Arial"/>
              </a:rPr>
              <a:t>Livrable</a:t>
            </a:r>
            <a:r>
              <a:rPr lang="fr-FR" sz="1800" dirty="0">
                <a:solidFill>
                  <a:srgbClr val="000000"/>
                </a:solidFill>
                <a:latin typeface="Arial"/>
                <a:ea typeface="Arial"/>
                <a:cs typeface="Arial"/>
                <a:sym typeface="Arial"/>
              </a:rPr>
              <a:t>: </a:t>
            </a:r>
            <a:endParaRPr sz="1800" dirty="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dirty="0">
                <a:solidFill>
                  <a:srgbClr val="000000"/>
                </a:solidFill>
                <a:latin typeface="Arial"/>
                <a:ea typeface="Arial"/>
                <a:cs typeface="Arial"/>
                <a:sym typeface="Arial"/>
              </a:rPr>
              <a:t>Échantillon de 10% des annonces avec 75% de ceux-ci qui seront ‘</a:t>
            </a:r>
            <a:r>
              <a:rPr lang="fr-FR" sz="1800" dirty="0" err="1">
                <a:solidFill>
                  <a:srgbClr val="000000"/>
                </a:solidFill>
                <a:latin typeface="Arial"/>
                <a:ea typeface="Arial"/>
                <a:cs typeface="Arial"/>
                <a:sym typeface="Arial"/>
              </a:rPr>
              <a:t>SuperHosts</a:t>
            </a:r>
            <a:r>
              <a:rPr lang="fr-FR" sz="1800" dirty="0">
                <a:solidFill>
                  <a:srgbClr val="000000"/>
                </a:solidFill>
                <a:latin typeface="Arial"/>
                <a:ea typeface="Arial"/>
                <a:cs typeface="Arial"/>
                <a:sym typeface="Arial"/>
              </a:rPr>
              <a:t>’</a:t>
            </a:r>
            <a:endParaRPr sz="1800" dirty="0">
              <a:solidFill>
                <a:srgbClr val="000000"/>
              </a:solidFill>
              <a:latin typeface="Arial"/>
              <a:ea typeface="Arial"/>
              <a:cs typeface="Arial"/>
              <a:sym typeface="Arial"/>
            </a:endParaRPr>
          </a:p>
          <a:p>
            <a:pPr marL="419100" lvl="0" indent="-285750" algn="just" rtl="0">
              <a:lnSpc>
                <a:spcPct val="115000"/>
              </a:lnSpc>
              <a:spcBef>
                <a:spcPts val="0"/>
              </a:spcBef>
              <a:spcAft>
                <a:spcPts val="0"/>
              </a:spcAft>
              <a:buClr>
                <a:srgbClr val="091158"/>
              </a:buClr>
              <a:buSzPts val="1500"/>
              <a:buFont typeface="Noto Sans Symbols"/>
              <a:buChar char="🡺"/>
            </a:pPr>
            <a:r>
              <a:rPr lang="fr-FR" sz="1800" dirty="0">
                <a:solidFill>
                  <a:srgbClr val="000000"/>
                </a:solidFill>
                <a:latin typeface="Arial"/>
                <a:ea typeface="Arial"/>
                <a:cs typeface="Arial"/>
                <a:sym typeface="Arial"/>
              </a:rPr>
              <a:t>Lift de 5 (distribution aléatoire 15%)</a:t>
            </a:r>
            <a:endParaRPr dirty="0"/>
          </a:p>
          <a:p>
            <a:pPr marL="419100" lvl="0" indent="-190500" algn="just" rtl="0">
              <a:lnSpc>
                <a:spcPct val="115000"/>
              </a:lnSpc>
              <a:spcBef>
                <a:spcPts val="0"/>
              </a:spcBef>
              <a:spcAft>
                <a:spcPts val="0"/>
              </a:spcAft>
              <a:buClr>
                <a:srgbClr val="091158"/>
              </a:buClr>
              <a:buSzPts val="1500"/>
              <a:buFont typeface="Noto Sans Symbols"/>
              <a:buNone/>
            </a:pPr>
            <a:endParaRPr sz="1800" dirty="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u="sng" dirty="0">
                <a:solidFill>
                  <a:srgbClr val="000000"/>
                </a:solidFill>
                <a:latin typeface="Arial"/>
                <a:ea typeface="Arial"/>
                <a:cs typeface="Arial"/>
                <a:sym typeface="Arial"/>
              </a:rPr>
              <a:t>Pour améliorer</a:t>
            </a:r>
            <a:r>
              <a:rPr lang="fr-FR" sz="1800" dirty="0">
                <a:solidFill>
                  <a:srgbClr val="000000"/>
                </a:solidFill>
                <a:latin typeface="Arial"/>
                <a:ea typeface="Arial"/>
                <a:cs typeface="Arial"/>
                <a:sym typeface="Arial"/>
              </a:rPr>
              <a:t>:</a:t>
            </a:r>
            <a:endParaRPr dirty="0"/>
          </a:p>
          <a:p>
            <a:pPr marL="133350" lvl="0" indent="0" algn="just" rtl="0">
              <a:lnSpc>
                <a:spcPct val="115000"/>
              </a:lnSpc>
              <a:spcBef>
                <a:spcPts val="0"/>
              </a:spcBef>
              <a:spcAft>
                <a:spcPts val="0"/>
              </a:spcAft>
              <a:buClr>
                <a:srgbClr val="091158"/>
              </a:buClr>
              <a:buSzPts val="1500"/>
              <a:buNone/>
            </a:pPr>
            <a:r>
              <a:rPr lang="fr-FR" sz="1800" dirty="0">
                <a:solidFill>
                  <a:srgbClr val="000000"/>
                </a:solidFill>
                <a:latin typeface="Arial"/>
                <a:ea typeface="Arial"/>
                <a:cs typeface="Arial"/>
                <a:sym typeface="Arial"/>
              </a:rPr>
              <a:t>Nous proposons de continuer le </a:t>
            </a:r>
            <a:r>
              <a:rPr lang="fr-FR" sz="1800" dirty="0" err="1">
                <a:solidFill>
                  <a:srgbClr val="000000"/>
                </a:solidFill>
                <a:latin typeface="Arial"/>
                <a:ea typeface="Arial"/>
                <a:cs typeface="Arial"/>
                <a:sym typeface="Arial"/>
              </a:rPr>
              <a:t>Text</a:t>
            </a:r>
            <a:r>
              <a:rPr lang="fr-FR" sz="1800" dirty="0">
                <a:solidFill>
                  <a:srgbClr val="000000"/>
                </a:solidFill>
                <a:latin typeface="Arial"/>
                <a:ea typeface="Arial"/>
                <a:cs typeface="Arial"/>
                <a:sym typeface="Arial"/>
              </a:rPr>
              <a:t> Mining pour continuer la création de variables explicatives. </a:t>
            </a:r>
            <a:endParaRPr dirty="0"/>
          </a:p>
        </p:txBody>
      </p:sp>
      <p:sp>
        <p:nvSpPr>
          <p:cNvPr id="595" name="Google Shape;595;p29"/>
          <p:cNvSpPr txBox="1">
            <a:spLocks noGrp="1"/>
          </p:cNvSpPr>
          <p:nvPr>
            <p:ph type="body" idx="2"/>
          </p:nvPr>
        </p:nvSpPr>
        <p:spPr>
          <a:xfrm>
            <a:off x="6017825" y="1368425"/>
            <a:ext cx="6019800" cy="4656000"/>
          </a:xfrm>
          <a:prstGeom prst="rect">
            <a:avLst/>
          </a:prstGeom>
          <a:noFill/>
          <a:ln>
            <a:noFill/>
          </a:ln>
        </p:spPr>
        <p:txBody>
          <a:bodyPr spcFirstLastPara="1" wrap="square" lIns="91425" tIns="45700" rIns="91425" bIns="45700" anchor="t" anchorCtr="0">
            <a:normAutofit/>
          </a:bodyPr>
          <a:lstStyle/>
          <a:p>
            <a:pPr marL="133350" lvl="0" indent="0" algn="just" rtl="0">
              <a:lnSpc>
                <a:spcPct val="115000"/>
              </a:lnSpc>
              <a:spcBef>
                <a:spcPts val="0"/>
              </a:spcBef>
              <a:spcAft>
                <a:spcPts val="0"/>
              </a:spcAft>
              <a:buClr>
                <a:srgbClr val="091158"/>
              </a:buClr>
              <a:buSzPts val="1500"/>
              <a:buNone/>
            </a:pPr>
            <a:r>
              <a:rPr lang="fr-FR" sz="2400" b="1">
                <a:solidFill>
                  <a:srgbClr val="40E5BF"/>
                </a:solidFill>
                <a:latin typeface="Proxima Nova"/>
                <a:ea typeface="Proxima Nova"/>
                <a:cs typeface="Proxima Nova"/>
                <a:sym typeface="Proxima Nova"/>
              </a:rPr>
              <a:t>Peut-on prévoir le succès d’une annonce grâce aux variables existantes ?</a:t>
            </a:r>
            <a:endParaRPr/>
          </a:p>
          <a:p>
            <a:pPr marL="133350" lvl="0" indent="0" algn="just" rtl="0">
              <a:lnSpc>
                <a:spcPct val="115000"/>
              </a:lnSpc>
              <a:spcBef>
                <a:spcPts val="0"/>
              </a:spcBef>
              <a:spcAft>
                <a:spcPts val="0"/>
              </a:spcAft>
              <a:buClr>
                <a:srgbClr val="091158"/>
              </a:buClr>
              <a:buSzPts val="1500"/>
              <a:buNone/>
            </a:pPr>
            <a:endParaRPr sz="180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u="sng">
                <a:solidFill>
                  <a:srgbClr val="000000"/>
                </a:solidFill>
                <a:latin typeface="Arial"/>
                <a:ea typeface="Arial"/>
                <a:cs typeface="Arial"/>
                <a:sym typeface="Arial"/>
              </a:rPr>
              <a:t>Résultat</a:t>
            </a:r>
            <a:r>
              <a:rPr lang="fr-FR"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a:solidFill>
                  <a:srgbClr val="000000"/>
                </a:solidFill>
                <a:latin typeface="Arial"/>
                <a:ea typeface="Arial"/>
                <a:cs typeface="Arial"/>
                <a:sym typeface="Arial"/>
              </a:rPr>
              <a:t>Meilleur modèle obtenu: 71% d’accuracy</a:t>
            </a:r>
            <a:endParaRPr/>
          </a:p>
          <a:p>
            <a:pPr marL="0" lvl="0" indent="0" algn="just" rtl="0">
              <a:lnSpc>
                <a:spcPct val="115000"/>
              </a:lnSpc>
              <a:spcBef>
                <a:spcPts val="0"/>
              </a:spcBef>
              <a:spcAft>
                <a:spcPts val="0"/>
              </a:spcAft>
              <a:buClr>
                <a:srgbClr val="091158"/>
              </a:buClr>
              <a:buSzPts val="1500"/>
              <a:buNone/>
            </a:pPr>
            <a:endParaRPr sz="1800">
              <a:solidFill>
                <a:srgbClr val="000000"/>
              </a:solidFill>
              <a:latin typeface="Arial"/>
              <a:ea typeface="Arial"/>
              <a:cs typeface="Arial"/>
              <a:sym typeface="Arial"/>
            </a:endParaRPr>
          </a:p>
          <a:p>
            <a:pPr marL="133350" lvl="0" indent="0" algn="just" rtl="0">
              <a:lnSpc>
                <a:spcPct val="115000"/>
              </a:lnSpc>
              <a:spcBef>
                <a:spcPts val="0"/>
              </a:spcBef>
              <a:spcAft>
                <a:spcPts val="0"/>
              </a:spcAft>
              <a:buClr>
                <a:srgbClr val="091158"/>
              </a:buClr>
              <a:buSzPts val="1500"/>
              <a:buNone/>
            </a:pPr>
            <a:r>
              <a:rPr lang="fr-FR" sz="1800" u="sng">
                <a:solidFill>
                  <a:srgbClr val="000000"/>
                </a:solidFill>
                <a:latin typeface="Arial"/>
                <a:ea typeface="Arial"/>
                <a:cs typeface="Arial"/>
                <a:sym typeface="Arial"/>
              </a:rPr>
              <a:t>Pour continuer</a:t>
            </a:r>
            <a:r>
              <a:rPr lang="fr-FR" sz="1800">
                <a:solidFill>
                  <a:srgbClr val="000000"/>
                </a:solidFill>
                <a:latin typeface="Arial"/>
                <a:ea typeface="Arial"/>
                <a:cs typeface="Arial"/>
                <a:sym typeface="Arial"/>
              </a:rPr>
              <a:t>:</a:t>
            </a:r>
            <a:endParaRPr/>
          </a:p>
          <a:p>
            <a:pPr marL="133350" lvl="0" indent="0" algn="just" rtl="0">
              <a:lnSpc>
                <a:spcPct val="115000"/>
              </a:lnSpc>
              <a:spcBef>
                <a:spcPts val="0"/>
              </a:spcBef>
              <a:spcAft>
                <a:spcPts val="0"/>
              </a:spcAft>
              <a:buClr>
                <a:srgbClr val="091158"/>
              </a:buClr>
              <a:buSzPts val="1500"/>
              <a:buNone/>
            </a:pPr>
            <a:r>
              <a:rPr lang="fr-FR" sz="1800">
                <a:solidFill>
                  <a:srgbClr val="000000"/>
                </a:solidFill>
                <a:latin typeface="Arial"/>
                <a:ea typeface="Arial"/>
                <a:cs typeface="Arial"/>
                <a:sym typeface="Arial"/>
              </a:rPr>
              <a:t>Il manque </a:t>
            </a:r>
            <a:endParaRPr sz="1800">
              <a:solidFill>
                <a:srgbClr val="000000"/>
              </a:solidFill>
              <a:latin typeface="Arial"/>
              <a:ea typeface="Arial"/>
              <a:cs typeface="Arial"/>
              <a:sym typeface="Arial"/>
            </a:endParaRPr>
          </a:p>
          <a:p>
            <a:pPr marL="457200" lvl="0" indent="-342900" algn="just" rtl="0">
              <a:lnSpc>
                <a:spcPct val="115000"/>
              </a:lnSpc>
              <a:spcBef>
                <a:spcPts val="0"/>
              </a:spcBef>
              <a:spcAft>
                <a:spcPts val="0"/>
              </a:spcAft>
              <a:buClr>
                <a:srgbClr val="000000"/>
              </a:buClr>
              <a:buSzPts val="1800"/>
              <a:buFont typeface="Arial"/>
              <a:buChar char="-"/>
            </a:pPr>
            <a:r>
              <a:rPr lang="fr-FR" sz="1800">
                <a:solidFill>
                  <a:srgbClr val="000000"/>
                </a:solidFill>
                <a:latin typeface="Arial"/>
                <a:ea typeface="Arial"/>
                <a:cs typeface="Arial"/>
                <a:sym typeface="Arial"/>
              </a:rPr>
              <a:t>une donnée « durée moyenne du séjour », </a:t>
            </a:r>
            <a:endParaRPr sz="1800">
              <a:solidFill>
                <a:srgbClr val="000000"/>
              </a:solidFill>
              <a:latin typeface="Arial"/>
              <a:ea typeface="Arial"/>
              <a:cs typeface="Arial"/>
              <a:sym typeface="Arial"/>
            </a:endParaRPr>
          </a:p>
          <a:p>
            <a:pPr marL="457200" lvl="0" indent="-342900" algn="just" rtl="0">
              <a:lnSpc>
                <a:spcPct val="115000"/>
              </a:lnSpc>
              <a:spcBef>
                <a:spcPts val="0"/>
              </a:spcBef>
              <a:spcAft>
                <a:spcPts val="0"/>
              </a:spcAft>
              <a:buClr>
                <a:srgbClr val="000000"/>
              </a:buClr>
              <a:buSzPts val="1800"/>
              <a:buFont typeface="Arial"/>
              <a:buChar char="-"/>
            </a:pPr>
            <a:r>
              <a:rPr lang="fr-FR" sz="1800">
                <a:solidFill>
                  <a:srgbClr val="000000"/>
                </a:solidFill>
                <a:latin typeface="Arial"/>
                <a:ea typeface="Arial"/>
                <a:cs typeface="Arial"/>
                <a:sym typeface="Arial"/>
              </a:rPr>
              <a:t>ou meilleure information sur la « Disponibilité vs. Durée de location » </a:t>
            </a:r>
            <a:endParaRPr sz="18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fr-FR" sz="1800">
                <a:solidFill>
                  <a:srgbClr val="000000"/>
                </a:solidFill>
                <a:latin typeface="Arial"/>
                <a:ea typeface="Arial"/>
                <a:cs typeface="Arial"/>
                <a:sym typeface="Arial"/>
              </a:rPr>
              <a:t> ...qui donnerait plus de prédictibilité et valeur à l’étude. </a:t>
            </a:r>
            <a:endParaRPr/>
          </a:p>
        </p:txBody>
      </p:sp>
      <p:sp>
        <p:nvSpPr>
          <p:cNvPr id="596" name="Google Shape;596;p29"/>
          <p:cNvSpPr txBox="1"/>
          <p:nvPr/>
        </p:nvSpPr>
        <p:spPr>
          <a:xfrm>
            <a:off x="2125683" y="449000"/>
            <a:ext cx="8478982"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FR" sz="3600" b="1" i="0" u="none" strike="noStrike" cap="none">
                <a:solidFill>
                  <a:srgbClr val="091158"/>
                </a:solidFill>
                <a:latin typeface="Proxima Nova"/>
                <a:ea typeface="Proxima Nova"/>
                <a:cs typeface="Proxima Nova"/>
                <a:sym typeface="Proxima Nova"/>
              </a:rPr>
              <a:t>Dear Mr Marketing Airbnb, concluons… </a:t>
            </a:r>
            <a:endParaRPr sz="3600" b="1" i="0" u="none" strike="noStrike" cap="none">
              <a:solidFill>
                <a:srgbClr val="091158"/>
              </a:solidFill>
              <a:latin typeface="Proxima Nova"/>
              <a:ea typeface="Proxima Nova"/>
              <a:cs typeface="Proxima Nova"/>
              <a:sym typeface="Proxima Nova"/>
            </a:endParaRPr>
          </a:p>
        </p:txBody>
      </p:sp>
      <p:sp>
        <p:nvSpPr>
          <p:cNvPr id="597" name="Google Shape;597;p29"/>
          <p:cNvSpPr txBox="1"/>
          <p:nvPr/>
        </p:nvSpPr>
        <p:spPr>
          <a:xfrm>
            <a:off x="503550" y="6024425"/>
            <a:ext cx="115341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fr-FR" sz="3600" b="1">
                <a:solidFill>
                  <a:srgbClr val="091158"/>
                </a:solidFill>
                <a:latin typeface="Proxima Nova"/>
                <a:ea typeface="Proxima Nova"/>
                <a:cs typeface="Proxima Nova"/>
                <a:sym typeface="Proxima Nova"/>
              </a:rPr>
              <a:t>Et passons à la démo: </a:t>
            </a:r>
            <a:r>
              <a:rPr lang="fr-FR" sz="1900" b="1" u="sng">
                <a:solidFill>
                  <a:schemeClr val="hlink"/>
                </a:solidFill>
                <a:latin typeface="Proxima Nova"/>
                <a:ea typeface="Proxima Nova"/>
                <a:cs typeface="Proxima Nova"/>
                <a:sym typeface="Proxima Nova"/>
                <a:hlinkClick r:id="rId3"/>
              </a:rPr>
              <a:t>https://share.streamlit.io/valentingoudey/airbnb/main/test.py</a:t>
            </a:r>
            <a:endParaRPr sz="1900" b="1">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3600"/>
              <a:buFont typeface="Arial"/>
              <a:buNone/>
            </a:pPr>
            <a:r>
              <a:rPr lang="fr-FR" sz="1900" b="1" i="0" u="none" strike="noStrike" cap="none">
                <a:solidFill>
                  <a:srgbClr val="091158"/>
                </a:solidFill>
                <a:latin typeface="Proxima Nova"/>
                <a:ea typeface="Proxima Nova"/>
                <a:cs typeface="Proxima Nova"/>
                <a:sym typeface="Proxima Nova"/>
              </a:rPr>
              <a:t> </a:t>
            </a:r>
            <a:endParaRPr sz="19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fd447bc749_0_1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fr-FR"/>
              <a:t>Annexes</a:t>
            </a:r>
            <a:endParaRPr/>
          </a:p>
        </p:txBody>
      </p:sp>
      <p:pic>
        <p:nvPicPr>
          <p:cNvPr id="604" name="Google Shape;604;gfd447bc749_0_16"/>
          <p:cNvPicPr preferRelativeResize="0"/>
          <p:nvPr/>
        </p:nvPicPr>
        <p:blipFill>
          <a:blip r:embed="rId3">
            <a:alphaModFix/>
          </a:blip>
          <a:stretch>
            <a:fillRect/>
          </a:stretch>
        </p:blipFill>
        <p:spPr>
          <a:xfrm>
            <a:off x="1206268" y="0"/>
            <a:ext cx="9766765" cy="68580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fd447bc749_0_2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fr-FR" dirty="0"/>
              <a:t>Annexes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333"/>
              <a:buNone/>
            </a:pPr>
            <a:fld id="{00000000-1234-1234-1234-123412341234}" type="slidenum">
              <a:rPr lang="fr-FR" sz="1333">
                <a:solidFill>
                  <a:srgbClr val="A5A5A5"/>
                </a:solidFill>
                <a:latin typeface="Roboto Light"/>
                <a:ea typeface="Roboto Light"/>
                <a:cs typeface="Roboto Light"/>
                <a:sym typeface="Roboto Light"/>
              </a:rPr>
              <a:t>46</a:t>
            </a:fld>
            <a:endParaRPr sz="1333">
              <a:solidFill>
                <a:srgbClr val="A5A5A5"/>
              </a:solidFill>
              <a:latin typeface="Roboto Light"/>
              <a:ea typeface="Roboto Light"/>
              <a:cs typeface="Roboto Light"/>
              <a:sym typeface="Roboto Light"/>
            </a:endParaRPr>
          </a:p>
        </p:txBody>
      </p:sp>
      <p:graphicFrame>
        <p:nvGraphicFramePr>
          <p:cNvPr id="617" name="Google Shape;617;p9"/>
          <p:cNvGraphicFramePr/>
          <p:nvPr/>
        </p:nvGraphicFramePr>
        <p:xfrm>
          <a:off x="1648572" y="1997031"/>
          <a:ext cx="8894850" cy="1889750"/>
        </p:xfrm>
        <a:graphic>
          <a:graphicData uri="http://schemas.openxmlformats.org/drawingml/2006/table">
            <a:tbl>
              <a:tblPr firstRow="1" bandRow="1">
                <a:noFill/>
                <a:tableStyleId>{27509F17-6A84-45C6-8062-A9FC350E2260}</a:tableStyleId>
              </a:tblPr>
              <a:tblGrid>
                <a:gridCol w="1587975">
                  <a:extLst>
                    <a:ext uri="{9D8B030D-6E8A-4147-A177-3AD203B41FA5}">
                      <a16:colId xmlns:a16="http://schemas.microsoft.com/office/drawing/2014/main" val="20000"/>
                    </a:ext>
                  </a:extLst>
                </a:gridCol>
                <a:gridCol w="2271050">
                  <a:extLst>
                    <a:ext uri="{9D8B030D-6E8A-4147-A177-3AD203B41FA5}">
                      <a16:colId xmlns:a16="http://schemas.microsoft.com/office/drawing/2014/main" val="20001"/>
                    </a:ext>
                  </a:extLst>
                </a:gridCol>
                <a:gridCol w="2523225">
                  <a:extLst>
                    <a:ext uri="{9D8B030D-6E8A-4147-A177-3AD203B41FA5}">
                      <a16:colId xmlns:a16="http://schemas.microsoft.com/office/drawing/2014/main" val="20002"/>
                    </a:ext>
                  </a:extLst>
                </a:gridCol>
                <a:gridCol w="2512600">
                  <a:extLst>
                    <a:ext uri="{9D8B030D-6E8A-4147-A177-3AD203B41FA5}">
                      <a16:colId xmlns:a16="http://schemas.microsoft.com/office/drawing/2014/main" val="20003"/>
                    </a:ext>
                  </a:extLst>
                </a:gridCol>
              </a:tblGrid>
              <a:tr h="406400">
                <a:tc rowSpan="2" gridSpan="2">
                  <a:txBody>
                    <a:bodyPr/>
                    <a:lstStyle/>
                    <a:p>
                      <a:pPr marL="0" marR="0" lvl="0" indent="0" algn="ctr" rtl="0">
                        <a:lnSpc>
                          <a:spcPct val="100000"/>
                        </a:lnSpc>
                        <a:spcBef>
                          <a:spcPts val="0"/>
                        </a:spcBef>
                        <a:spcAft>
                          <a:spcPts val="0"/>
                        </a:spcAft>
                        <a:buClr>
                          <a:srgbClr val="000000"/>
                        </a:buClr>
                        <a:buSzPts val="1900"/>
                        <a:buFont typeface="Arial"/>
                        <a:buNone/>
                      </a:pPr>
                      <a:endParaRPr sz="1900" u="none" strike="noStrike" cap="none">
                        <a:solidFill>
                          <a:schemeClr val="dk1"/>
                        </a:solidFill>
                        <a:latin typeface="Calibri"/>
                        <a:ea typeface="Calibri"/>
                        <a:cs typeface="Calibri"/>
                        <a:sym typeface="Calibri"/>
                      </a:endParaRPr>
                    </a:p>
                  </a:txBody>
                  <a:tcPr marL="121925" marR="121925" marT="60950" marB="60950"/>
                </a:tc>
                <a:tc rowSpan="2" hMerge="1">
                  <a:txBody>
                    <a:bodyPr/>
                    <a:lstStyle/>
                    <a:p>
                      <a:endParaRPr lang="fr-FR"/>
                    </a:p>
                  </a:txBody>
                  <a:tcPr/>
                </a:tc>
                <a:tc gridSpan="2">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Predicted conditions</a:t>
                      </a:r>
                      <a:endParaRPr sz="1700" u="none" strike="noStrike" cap="none">
                        <a:solidFill>
                          <a:schemeClr val="dk1"/>
                        </a:solidFill>
                        <a:latin typeface="Proxima Nova"/>
                        <a:ea typeface="Proxima Nova"/>
                        <a:cs typeface="Proxima Nova"/>
                        <a:sym typeface="Proxima Nova"/>
                      </a:endParaRPr>
                    </a:p>
                  </a:txBody>
                  <a:tcPr marL="121925" marR="121925" marT="60950" marB="60950"/>
                </a:tc>
                <a:tc hMerge="1">
                  <a:txBody>
                    <a:bodyPr/>
                    <a:lstStyle/>
                    <a:p>
                      <a:endParaRPr lang="fr-FR"/>
                    </a:p>
                  </a:txBody>
                  <a:tcPr/>
                </a:tc>
                <a:extLst>
                  <a:ext uri="{0D108BD9-81ED-4DB2-BD59-A6C34878D82A}">
                    <a16:rowId xmlns:a16="http://schemas.microsoft.com/office/drawing/2014/main" val="10000"/>
                  </a:ext>
                </a:extLst>
              </a:tr>
              <a:tr h="494450">
                <a:tc gridSpan="2" vMerge="1">
                  <a:txBody>
                    <a:bodyPr/>
                    <a:lstStyle/>
                    <a:p>
                      <a:endParaRPr lang="fr-FR"/>
                    </a:p>
                  </a:txBody>
                  <a:tcPr/>
                </a:tc>
                <a:tc hMerge="1"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Negative prediction</a:t>
                      </a:r>
                      <a:endParaRPr sz="1700"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Positive prediction</a:t>
                      </a:r>
                      <a:endParaRPr sz="1700" u="none" strike="noStrike" cap="none">
                        <a:solidFill>
                          <a:schemeClr val="dk1"/>
                        </a:solidFill>
                        <a:latin typeface="Proxima Nova"/>
                        <a:ea typeface="Proxima Nova"/>
                        <a:cs typeface="Proxima Nova"/>
                        <a:sym typeface="Proxima Nova"/>
                      </a:endParaRPr>
                    </a:p>
                  </a:txBody>
                  <a:tcPr marL="121925" marR="121925" marT="60950" marB="60950"/>
                </a:tc>
                <a:extLst>
                  <a:ext uri="{0D108BD9-81ED-4DB2-BD59-A6C34878D82A}">
                    <a16:rowId xmlns:a16="http://schemas.microsoft.com/office/drawing/2014/main" val="10001"/>
                  </a:ext>
                </a:extLst>
              </a:tr>
              <a:tr h="494450">
                <a:tc rowSpan="2">
                  <a:txBody>
                    <a:bodyPr/>
                    <a:lstStyle/>
                    <a:p>
                      <a:pPr marL="0" marR="0" lvl="0" indent="0" algn="ctr" rtl="0">
                        <a:lnSpc>
                          <a:spcPct val="100000"/>
                        </a:lnSpc>
                        <a:spcBef>
                          <a:spcPts val="0"/>
                        </a:spcBef>
                        <a:spcAft>
                          <a:spcPts val="0"/>
                        </a:spcAft>
                        <a:buClr>
                          <a:srgbClr val="000000"/>
                        </a:buClr>
                        <a:buSzPts val="1700"/>
                        <a:buFont typeface="Arial"/>
                        <a:buNone/>
                      </a:pPr>
                      <a:r>
                        <a:rPr lang="fr-FR" sz="1700" b="1" u="none" strike="noStrike" cap="none">
                          <a:solidFill>
                            <a:schemeClr val="dk1"/>
                          </a:solidFill>
                          <a:latin typeface="Proxima Nova"/>
                          <a:ea typeface="Proxima Nova"/>
                          <a:cs typeface="Proxima Nova"/>
                          <a:sym typeface="Proxima Nova"/>
                        </a:rPr>
                        <a:t>Real conditions</a:t>
                      </a:r>
                      <a:endParaRPr sz="1700" b="1"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Negative condition</a:t>
                      </a:r>
                      <a:endParaRPr sz="1700"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TN</a:t>
                      </a:r>
                      <a:endParaRPr sz="1700"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FP</a:t>
                      </a:r>
                      <a:endParaRPr sz="1700" u="none" strike="noStrike" cap="none">
                        <a:solidFill>
                          <a:schemeClr val="dk1"/>
                        </a:solidFill>
                        <a:latin typeface="Proxima Nova"/>
                        <a:ea typeface="Proxima Nova"/>
                        <a:cs typeface="Proxima Nova"/>
                        <a:sym typeface="Proxima Nova"/>
                      </a:endParaRPr>
                    </a:p>
                  </a:txBody>
                  <a:tcPr marL="121925" marR="121925" marT="60950" marB="60950"/>
                </a:tc>
                <a:extLst>
                  <a:ext uri="{0D108BD9-81ED-4DB2-BD59-A6C34878D82A}">
                    <a16:rowId xmlns:a16="http://schemas.microsoft.com/office/drawing/2014/main" val="10002"/>
                  </a:ext>
                </a:extLst>
              </a:tr>
              <a:tr h="494450">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Positive condition</a:t>
                      </a:r>
                      <a:endParaRPr sz="1700"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FN</a:t>
                      </a:r>
                      <a:endParaRPr sz="1700" u="none" strike="noStrike" cap="none">
                        <a:solidFill>
                          <a:schemeClr val="dk1"/>
                        </a:solidFill>
                        <a:latin typeface="Proxima Nova"/>
                        <a:ea typeface="Proxima Nova"/>
                        <a:cs typeface="Proxima Nova"/>
                        <a:sym typeface="Proxima Nova"/>
                      </a:endParaRPr>
                    </a:p>
                  </a:txBody>
                  <a:tcPr marL="121925" marR="121925" marT="60950" marB="60950"/>
                </a:tc>
                <a:tc>
                  <a:txBody>
                    <a:bodyPr/>
                    <a:lstStyle/>
                    <a:p>
                      <a:pPr marL="0" marR="0" lvl="0" indent="0" algn="ctr" rtl="0">
                        <a:lnSpc>
                          <a:spcPct val="100000"/>
                        </a:lnSpc>
                        <a:spcBef>
                          <a:spcPts val="0"/>
                        </a:spcBef>
                        <a:spcAft>
                          <a:spcPts val="0"/>
                        </a:spcAft>
                        <a:buClr>
                          <a:srgbClr val="000000"/>
                        </a:buClr>
                        <a:buSzPts val="1700"/>
                        <a:buFont typeface="Arial"/>
                        <a:buNone/>
                      </a:pPr>
                      <a:r>
                        <a:rPr lang="fr-FR" sz="1700" u="none" strike="noStrike" cap="none">
                          <a:solidFill>
                            <a:schemeClr val="dk1"/>
                          </a:solidFill>
                          <a:latin typeface="Proxima Nova"/>
                          <a:ea typeface="Proxima Nova"/>
                          <a:cs typeface="Proxima Nova"/>
                          <a:sym typeface="Proxima Nova"/>
                        </a:rPr>
                        <a:t>TP</a:t>
                      </a:r>
                      <a:endParaRPr sz="1700" u="none" strike="noStrike" cap="none">
                        <a:solidFill>
                          <a:schemeClr val="dk1"/>
                        </a:solidFill>
                        <a:latin typeface="Proxima Nova"/>
                        <a:ea typeface="Proxima Nova"/>
                        <a:cs typeface="Proxima Nova"/>
                        <a:sym typeface="Proxima Nova"/>
                      </a:endParaRPr>
                    </a:p>
                  </a:txBody>
                  <a:tcPr marL="121925" marR="121925" marT="60950" marB="60950"/>
                </a:tc>
                <a:extLst>
                  <a:ext uri="{0D108BD9-81ED-4DB2-BD59-A6C34878D82A}">
                    <a16:rowId xmlns:a16="http://schemas.microsoft.com/office/drawing/2014/main" val="10003"/>
                  </a:ext>
                </a:extLst>
              </a:tr>
            </a:tbl>
          </a:graphicData>
        </a:graphic>
      </p:graphicFrame>
      <p:sp>
        <p:nvSpPr>
          <p:cNvPr id="618" name="Google Shape;618;p9"/>
          <p:cNvSpPr txBox="1"/>
          <p:nvPr/>
        </p:nvSpPr>
        <p:spPr>
          <a:xfrm>
            <a:off x="919484" y="4273459"/>
            <a:ext cx="5809200" cy="1923900"/>
          </a:xfrm>
          <a:prstGeom prst="rect">
            <a:avLst/>
          </a:prstGeom>
          <a:noFill/>
          <a:ln>
            <a:noFill/>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1700"/>
              <a:buFont typeface="Noto Sans Symbols"/>
              <a:buChar char="❑"/>
            </a:pPr>
            <a:r>
              <a:rPr lang="fr-FR" sz="1700" b="1" i="0" u="none" strike="noStrike" cap="none">
                <a:solidFill>
                  <a:schemeClr val="dk1"/>
                </a:solidFill>
                <a:latin typeface="Proxima Nova"/>
                <a:ea typeface="Proxima Nova"/>
                <a:cs typeface="Proxima Nova"/>
                <a:sym typeface="Proxima Nova"/>
              </a:rPr>
              <a:t>Accuracy </a:t>
            </a:r>
            <a:r>
              <a:rPr lang="fr-FR" sz="1700" b="0" i="0" u="none" strike="noStrike" cap="none">
                <a:solidFill>
                  <a:schemeClr val="dk1"/>
                </a:solidFill>
                <a:latin typeface="Proxima Nova"/>
                <a:ea typeface="Proxima Nova"/>
                <a:cs typeface="Proxima Nova"/>
                <a:sym typeface="Proxima Nova"/>
              </a:rPr>
              <a:t>=  (TP + TN) / (TP + TN + FP + FN)</a:t>
            </a:r>
            <a:endParaRPr sz="17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380990" marR="0" lvl="0" indent="-380990" algn="l" rtl="0">
              <a:lnSpc>
                <a:spcPct val="100000"/>
              </a:lnSpc>
              <a:spcBef>
                <a:spcPts val="0"/>
              </a:spcBef>
              <a:spcAft>
                <a:spcPts val="0"/>
              </a:spcAft>
              <a:buClr>
                <a:schemeClr val="dk1"/>
              </a:buClr>
              <a:buSzPts val="1700"/>
              <a:buFont typeface="Noto Sans Symbols"/>
              <a:buChar char="❑"/>
            </a:pPr>
            <a:r>
              <a:rPr lang="fr-FR" sz="1700" b="1" i="0" u="none" strike="noStrike" cap="none">
                <a:solidFill>
                  <a:schemeClr val="dk1"/>
                </a:solidFill>
                <a:latin typeface="Proxima Nova"/>
                <a:ea typeface="Proxima Nova"/>
                <a:cs typeface="Proxima Nova"/>
                <a:sym typeface="Proxima Nova"/>
              </a:rPr>
              <a:t>Precision</a:t>
            </a:r>
            <a:r>
              <a:rPr lang="fr-FR" sz="1700" b="0" i="0" u="none" strike="noStrike" cap="none">
                <a:solidFill>
                  <a:schemeClr val="dk1"/>
                </a:solidFill>
                <a:latin typeface="Proxima Nova"/>
                <a:ea typeface="Proxima Nova"/>
                <a:cs typeface="Proxima Nova"/>
                <a:sym typeface="Proxima Nova"/>
              </a:rPr>
              <a:t>   =  (TP ) / (TP + FP)</a:t>
            </a:r>
            <a:endParaRPr sz="1700" b="0" i="0" u="none" strike="noStrike" cap="none">
              <a:solidFill>
                <a:srgbClr val="000000"/>
              </a:solidFill>
              <a:latin typeface="Proxima Nova"/>
              <a:ea typeface="Proxima Nova"/>
              <a:cs typeface="Proxima Nova"/>
              <a:sym typeface="Proxima Nova"/>
            </a:endParaRPr>
          </a:p>
          <a:p>
            <a:pPr marL="380990" marR="0" lvl="0" indent="-279390" algn="l" rtl="0">
              <a:lnSpc>
                <a:spcPct val="100000"/>
              </a:lnSpc>
              <a:spcBef>
                <a:spcPts val="0"/>
              </a:spcBef>
              <a:spcAft>
                <a:spcPts val="0"/>
              </a:spcAft>
              <a:buClr>
                <a:schemeClr val="dk1"/>
              </a:buClr>
              <a:buSzPts val="1600"/>
              <a:buFont typeface="Noto Sans Symbols"/>
              <a:buNone/>
            </a:pPr>
            <a:endParaRPr sz="1700" b="0" i="0" u="none" strike="noStrike" cap="none">
              <a:solidFill>
                <a:schemeClr val="dk1"/>
              </a:solidFill>
              <a:latin typeface="Proxima Nova"/>
              <a:ea typeface="Proxima Nova"/>
              <a:cs typeface="Proxima Nova"/>
              <a:sym typeface="Proxima Nova"/>
            </a:endParaRPr>
          </a:p>
          <a:p>
            <a:pPr marL="380990" marR="0" lvl="0" indent="-380990" algn="l" rtl="0">
              <a:lnSpc>
                <a:spcPct val="100000"/>
              </a:lnSpc>
              <a:spcBef>
                <a:spcPts val="0"/>
              </a:spcBef>
              <a:spcAft>
                <a:spcPts val="0"/>
              </a:spcAft>
              <a:buClr>
                <a:schemeClr val="dk1"/>
              </a:buClr>
              <a:buSzPts val="1700"/>
              <a:buFont typeface="Noto Sans Symbols"/>
              <a:buChar char="❑"/>
            </a:pPr>
            <a:r>
              <a:rPr lang="fr-FR" sz="1700" b="1" i="0" u="none" strike="noStrike" cap="none">
                <a:solidFill>
                  <a:schemeClr val="dk1"/>
                </a:solidFill>
                <a:latin typeface="Proxima Nova"/>
                <a:ea typeface="Proxima Nova"/>
                <a:cs typeface="Proxima Nova"/>
                <a:sym typeface="Proxima Nova"/>
              </a:rPr>
              <a:t>Recall</a:t>
            </a:r>
            <a:r>
              <a:rPr lang="fr-FR" sz="1700" b="0" i="0" u="none" strike="noStrike" cap="none">
                <a:solidFill>
                  <a:schemeClr val="dk1"/>
                </a:solidFill>
                <a:latin typeface="Proxima Nova"/>
                <a:ea typeface="Proxima Nova"/>
                <a:cs typeface="Proxima Nova"/>
                <a:sym typeface="Proxima Nova"/>
              </a:rPr>
              <a:t>  =  (TP ) / (TP + FN)</a:t>
            </a:r>
            <a:endParaRPr sz="1700" b="0" i="0" u="none" strike="noStrike" cap="none">
              <a:solidFill>
                <a:srgbClr val="000000"/>
              </a:solidFill>
              <a:latin typeface="Proxima Nova"/>
              <a:ea typeface="Proxima Nova"/>
              <a:cs typeface="Proxima Nova"/>
              <a:sym typeface="Proxima Nova"/>
            </a:endParaRPr>
          </a:p>
          <a:p>
            <a:pPr marL="380990" marR="0" lvl="0" indent="-279390" algn="l" rtl="0">
              <a:lnSpc>
                <a:spcPct val="100000"/>
              </a:lnSpc>
              <a:spcBef>
                <a:spcPts val="0"/>
              </a:spcBef>
              <a:spcAft>
                <a:spcPts val="0"/>
              </a:spcAft>
              <a:buClr>
                <a:schemeClr val="dk1"/>
              </a:buClr>
              <a:buSzPts val="1600"/>
              <a:buFont typeface="Noto Sans Symbols"/>
              <a:buNone/>
            </a:pPr>
            <a:endParaRPr sz="1700" b="0" i="0" u="none" strike="noStrike" cap="none">
              <a:solidFill>
                <a:schemeClr val="dk1"/>
              </a:solidFill>
              <a:latin typeface="Proxima Nova"/>
              <a:ea typeface="Proxima Nova"/>
              <a:cs typeface="Proxima Nova"/>
              <a:sym typeface="Proxima Nova"/>
            </a:endParaRPr>
          </a:p>
          <a:p>
            <a:pPr marL="380990" marR="0" lvl="0" indent="-380990" algn="l" rtl="0">
              <a:lnSpc>
                <a:spcPct val="100000"/>
              </a:lnSpc>
              <a:spcBef>
                <a:spcPts val="0"/>
              </a:spcBef>
              <a:spcAft>
                <a:spcPts val="0"/>
              </a:spcAft>
              <a:buClr>
                <a:schemeClr val="dk1"/>
              </a:buClr>
              <a:buSzPts val="1700"/>
              <a:buFont typeface="Noto Sans Symbols"/>
              <a:buChar char="❑"/>
            </a:pPr>
            <a:r>
              <a:rPr lang="fr-FR" sz="1700" b="1" i="0" u="none" strike="noStrike" cap="none">
                <a:solidFill>
                  <a:schemeClr val="dk1"/>
                </a:solidFill>
                <a:latin typeface="Proxima Nova"/>
                <a:ea typeface="Proxima Nova"/>
                <a:cs typeface="Proxima Nova"/>
                <a:sym typeface="Proxima Nova"/>
              </a:rPr>
              <a:t>F1-Score</a:t>
            </a:r>
            <a:r>
              <a:rPr lang="fr-FR" sz="1700" b="0" i="0" u="none" strike="noStrike" cap="none">
                <a:solidFill>
                  <a:schemeClr val="dk1"/>
                </a:solidFill>
                <a:latin typeface="Proxima Nova"/>
                <a:ea typeface="Proxima Nova"/>
                <a:cs typeface="Proxima Nova"/>
                <a:sym typeface="Proxima Nova"/>
              </a:rPr>
              <a:t>  =  2 * (precision * recall) / (precision + recall)</a:t>
            </a:r>
            <a:endParaRPr sz="1700" b="0" i="0" u="none" strike="noStrike" cap="none">
              <a:solidFill>
                <a:srgbClr val="000000"/>
              </a:solidFill>
              <a:latin typeface="Proxima Nova"/>
              <a:ea typeface="Proxima Nova"/>
              <a:cs typeface="Proxima Nova"/>
              <a:sym typeface="Proxima Nova"/>
            </a:endParaRPr>
          </a:p>
        </p:txBody>
      </p:sp>
      <p:sp>
        <p:nvSpPr>
          <p:cNvPr id="619" name="Google Shape;619;p9"/>
          <p:cNvSpPr txBox="1"/>
          <p:nvPr/>
        </p:nvSpPr>
        <p:spPr>
          <a:xfrm>
            <a:off x="3101474" y="1397973"/>
            <a:ext cx="5989053" cy="4205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33"/>
              <a:buFont typeface="Arial"/>
              <a:buNone/>
            </a:pPr>
            <a:r>
              <a:rPr lang="fr-FR" sz="2133" b="1" i="0" u="none" strike="noStrike" cap="none">
                <a:solidFill>
                  <a:srgbClr val="FFFFFF"/>
                </a:solidFill>
                <a:latin typeface="Roboto"/>
                <a:ea typeface="Roboto"/>
                <a:cs typeface="Roboto"/>
                <a:sym typeface="Roboto"/>
              </a:rPr>
              <a:t>Confusion Matrix</a:t>
            </a:r>
            <a:endParaRPr sz="1400" b="0" i="0" u="none" strike="noStrike" cap="none">
              <a:solidFill>
                <a:srgbClr val="000000"/>
              </a:solidFill>
              <a:latin typeface="Arial"/>
              <a:ea typeface="Arial"/>
              <a:cs typeface="Arial"/>
              <a:sym typeface="Arial"/>
            </a:endParaRPr>
          </a:p>
        </p:txBody>
      </p:sp>
      <p:pic>
        <p:nvPicPr>
          <p:cNvPr id="620" name="Google Shape;620;p9"/>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621" name="Google Shape;621;p9"/>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pic>
        <p:nvPicPr>
          <p:cNvPr id="622" name="Google Shape;622;p9"/>
          <p:cNvPicPr preferRelativeResize="0"/>
          <p:nvPr/>
        </p:nvPicPr>
        <p:blipFill rotWithShape="1">
          <a:blip r:embed="rId3">
            <a:alphaModFix/>
          </a:blip>
          <a:srcRect/>
          <a:stretch/>
        </p:blipFill>
        <p:spPr>
          <a:xfrm>
            <a:off x="10530305" y="6007003"/>
            <a:ext cx="1500149" cy="699550"/>
          </a:xfrm>
          <a:prstGeom prst="rect">
            <a:avLst/>
          </a:prstGeom>
          <a:noFill/>
          <a:ln>
            <a:noFill/>
          </a:ln>
        </p:spPr>
      </p:pic>
      <p:sp>
        <p:nvSpPr>
          <p:cNvPr id="623" name="Google Shape;623;p9"/>
          <p:cNvSpPr txBox="1"/>
          <p:nvPr/>
        </p:nvSpPr>
        <p:spPr>
          <a:xfrm>
            <a:off x="4613328" y="449000"/>
            <a:ext cx="386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Machine Learning</a:t>
            </a:r>
            <a:endParaRPr sz="2400" b="1" i="0" u="none" strike="noStrike" cap="none">
              <a:solidFill>
                <a:srgbClr val="091158"/>
              </a:solidFill>
              <a:latin typeface="Proxima Nova"/>
              <a:ea typeface="Proxima Nova"/>
              <a:cs typeface="Proxima Nova"/>
              <a:sym typeface="Proxima Nova"/>
            </a:endParaRPr>
          </a:p>
        </p:txBody>
      </p:sp>
      <p:sp>
        <p:nvSpPr>
          <p:cNvPr id="624" name="Google Shape;624;p9"/>
          <p:cNvSpPr txBox="1">
            <a:spLocks noGrp="1"/>
          </p:cNvSpPr>
          <p:nvPr>
            <p:ph type="title"/>
          </p:nvPr>
        </p:nvSpPr>
        <p:spPr>
          <a:xfrm>
            <a:off x="349800" y="746125"/>
            <a:ext cx="94056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Evaluation paramètres 1/2 </a:t>
            </a:r>
            <a:endParaRPr sz="2400" b="1">
              <a:solidFill>
                <a:srgbClr val="40E5BF"/>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333"/>
              <a:buNone/>
            </a:pPr>
            <a:fld id="{00000000-1234-1234-1234-123412341234}" type="slidenum">
              <a:rPr lang="fr-FR" sz="1333">
                <a:solidFill>
                  <a:srgbClr val="A5A5A5"/>
                </a:solidFill>
                <a:latin typeface="Roboto Light"/>
                <a:ea typeface="Roboto Light"/>
                <a:cs typeface="Roboto Light"/>
                <a:sym typeface="Roboto Light"/>
              </a:rPr>
              <a:t>47</a:t>
            </a:fld>
            <a:endParaRPr sz="1333">
              <a:solidFill>
                <a:srgbClr val="A5A5A5"/>
              </a:solidFill>
              <a:latin typeface="Roboto Light"/>
              <a:ea typeface="Roboto Light"/>
              <a:cs typeface="Roboto Light"/>
              <a:sym typeface="Roboto Light"/>
            </a:endParaRPr>
          </a:p>
        </p:txBody>
      </p:sp>
      <p:pic>
        <p:nvPicPr>
          <p:cNvPr id="631" name="Google Shape;631;p10"/>
          <p:cNvPicPr preferRelativeResize="0"/>
          <p:nvPr/>
        </p:nvPicPr>
        <p:blipFill rotWithShape="1">
          <a:blip r:embed="rId3">
            <a:alphaModFix/>
          </a:blip>
          <a:srcRect/>
          <a:stretch/>
        </p:blipFill>
        <p:spPr>
          <a:xfrm>
            <a:off x="609600" y="2248141"/>
            <a:ext cx="3450336" cy="3154047"/>
          </a:xfrm>
          <a:prstGeom prst="rect">
            <a:avLst/>
          </a:prstGeom>
          <a:noFill/>
          <a:ln>
            <a:noFill/>
          </a:ln>
        </p:spPr>
      </p:pic>
      <p:sp>
        <p:nvSpPr>
          <p:cNvPr id="632" name="Google Shape;632;p10"/>
          <p:cNvSpPr/>
          <p:nvPr/>
        </p:nvSpPr>
        <p:spPr>
          <a:xfrm>
            <a:off x="609600" y="5578201"/>
            <a:ext cx="3450336" cy="1077218"/>
          </a:xfrm>
          <a:prstGeom prst="rect">
            <a:avLst/>
          </a:prstGeom>
          <a:noFill/>
          <a:ln>
            <a:noFill/>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1700"/>
              <a:buFont typeface="Arial"/>
              <a:buChar char="•"/>
            </a:pPr>
            <a:r>
              <a:rPr lang="fr-FR" sz="1700" b="1" i="0" u="none" strike="noStrike" cap="none">
                <a:solidFill>
                  <a:schemeClr val="dk1"/>
                </a:solidFill>
                <a:latin typeface="Proxima Nova"/>
                <a:ea typeface="Proxima Nova"/>
                <a:cs typeface="Proxima Nova"/>
                <a:sym typeface="Proxima Nova"/>
              </a:rPr>
              <a:t>AUC : </a:t>
            </a:r>
            <a:r>
              <a:rPr lang="fr-FR" sz="1700" b="0" i="0" u="none" strike="noStrike" cap="none">
                <a:solidFill>
                  <a:schemeClr val="dk1"/>
                </a:solidFill>
                <a:latin typeface="Proxima Nova"/>
                <a:ea typeface="Proxima Nova"/>
                <a:cs typeface="Proxima Nova"/>
                <a:sym typeface="Proxima Nova"/>
              </a:rPr>
              <a:t>Area Under The Curve</a:t>
            </a:r>
            <a:endParaRPr sz="1700" b="0" i="0" u="none" strike="noStrike" cap="none">
              <a:solidFill>
                <a:srgbClr val="000000"/>
              </a:solidFill>
              <a:latin typeface="Proxima Nova"/>
              <a:ea typeface="Proxima Nova"/>
              <a:cs typeface="Proxima Nova"/>
              <a:sym typeface="Proxima Nova"/>
            </a:endParaRPr>
          </a:p>
          <a:p>
            <a:pPr marL="380990" marR="0" lvl="0" indent="-380990" algn="l" rtl="0">
              <a:lnSpc>
                <a:spcPct val="100000"/>
              </a:lnSpc>
              <a:spcBef>
                <a:spcPts val="0"/>
              </a:spcBef>
              <a:spcAft>
                <a:spcPts val="0"/>
              </a:spcAft>
              <a:buClr>
                <a:schemeClr val="dk1"/>
              </a:buClr>
              <a:buSzPts val="1700"/>
              <a:buFont typeface="Arial"/>
              <a:buChar char="•"/>
            </a:pPr>
            <a:r>
              <a:rPr lang="fr-FR" sz="1700" b="1" i="0" u="none" strike="noStrike" cap="none">
                <a:solidFill>
                  <a:schemeClr val="dk1"/>
                </a:solidFill>
                <a:latin typeface="Proxima Nova"/>
                <a:ea typeface="Proxima Nova"/>
                <a:cs typeface="Proxima Nova"/>
                <a:sym typeface="Proxima Nova"/>
              </a:rPr>
              <a:t>TPR :</a:t>
            </a:r>
            <a:r>
              <a:rPr lang="fr-FR" sz="1700" b="0" i="0" u="none" strike="noStrike" cap="none">
                <a:solidFill>
                  <a:schemeClr val="dk1"/>
                </a:solidFill>
                <a:latin typeface="Proxima Nova"/>
                <a:ea typeface="Proxima Nova"/>
                <a:cs typeface="Proxima Nova"/>
                <a:sym typeface="Proxima Nova"/>
              </a:rPr>
              <a:t> True Positive Rate</a:t>
            </a:r>
            <a:endParaRPr sz="1700" b="0" i="0" u="none" strike="noStrike" cap="none">
              <a:solidFill>
                <a:srgbClr val="000000"/>
              </a:solidFill>
              <a:latin typeface="Proxima Nova"/>
              <a:ea typeface="Proxima Nova"/>
              <a:cs typeface="Proxima Nova"/>
              <a:sym typeface="Proxima Nova"/>
            </a:endParaRPr>
          </a:p>
          <a:p>
            <a:pPr marL="380990" marR="0" lvl="0" indent="-380990" algn="l" rtl="0">
              <a:lnSpc>
                <a:spcPct val="100000"/>
              </a:lnSpc>
              <a:spcBef>
                <a:spcPts val="0"/>
              </a:spcBef>
              <a:spcAft>
                <a:spcPts val="0"/>
              </a:spcAft>
              <a:buClr>
                <a:schemeClr val="dk1"/>
              </a:buClr>
              <a:buSzPts val="1700"/>
              <a:buFont typeface="Arial"/>
              <a:buChar char="•"/>
            </a:pPr>
            <a:r>
              <a:rPr lang="fr-FR" sz="1700" b="1" i="0" u="none" strike="noStrike" cap="none">
                <a:solidFill>
                  <a:schemeClr val="dk1"/>
                </a:solidFill>
                <a:latin typeface="Proxima Nova"/>
                <a:ea typeface="Proxima Nova"/>
                <a:cs typeface="Proxima Nova"/>
                <a:sym typeface="Proxima Nova"/>
              </a:rPr>
              <a:t>FPR</a:t>
            </a:r>
            <a:r>
              <a:rPr lang="fr-FR" sz="1700" b="0" i="0" u="none" strike="noStrike" cap="none">
                <a:solidFill>
                  <a:schemeClr val="dk1"/>
                </a:solidFill>
                <a:latin typeface="Proxima Nova"/>
                <a:ea typeface="Proxima Nova"/>
                <a:cs typeface="Proxima Nova"/>
                <a:sym typeface="Proxima Nova"/>
              </a:rPr>
              <a:t> : False Positive Rate </a:t>
            </a:r>
            <a:endParaRPr sz="1700" b="0" i="0" u="none" strike="noStrike" cap="none">
              <a:solidFill>
                <a:srgbClr val="000000"/>
              </a:solidFill>
              <a:latin typeface="Proxima Nova"/>
              <a:ea typeface="Proxima Nova"/>
              <a:cs typeface="Proxima Nova"/>
              <a:sym typeface="Proxima Nova"/>
            </a:endParaRPr>
          </a:p>
          <a:p>
            <a:pPr marL="380990" marR="0" lvl="0" indent="-279390" algn="l" rtl="0">
              <a:lnSpc>
                <a:spcPct val="100000"/>
              </a:lnSpc>
              <a:spcBef>
                <a:spcPts val="0"/>
              </a:spcBef>
              <a:spcAft>
                <a:spcPts val="0"/>
              </a:spcAft>
              <a:buClr>
                <a:schemeClr val="dk1"/>
              </a:buClr>
              <a:buSzPts val="1600"/>
              <a:buFont typeface="Arial"/>
              <a:buNone/>
            </a:pPr>
            <a:endParaRPr sz="1700" b="0" i="0" u="none" strike="noStrike" cap="none">
              <a:solidFill>
                <a:schemeClr val="dk1"/>
              </a:solidFill>
              <a:latin typeface="Proxima Nova"/>
              <a:ea typeface="Proxima Nova"/>
              <a:cs typeface="Proxima Nova"/>
              <a:sym typeface="Proxima Nova"/>
            </a:endParaRPr>
          </a:p>
        </p:txBody>
      </p:sp>
      <p:sp>
        <p:nvSpPr>
          <p:cNvPr id="633" name="Google Shape;633;p10"/>
          <p:cNvSpPr/>
          <p:nvPr/>
        </p:nvSpPr>
        <p:spPr>
          <a:xfrm>
            <a:off x="4255008" y="2272937"/>
            <a:ext cx="7717537" cy="2390911"/>
          </a:xfrm>
          <a:prstGeom prst="rect">
            <a:avLst/>
          </a:prstGeom>
          <a:noFill/>
          <a:ln>
            <a:noFill/>
          </a:ln>
        </p:spPr>
        <p:txBody>
          <a:bodyPr spcFirstLastPara="1" wrap="square" lIns="91425" tIns="45700" rIns="91425" bIns="45700" anchor="t" anchorCtr="0">
            <a:spAutoFit/>
          </a:bodyPr>
          <a:lstStyle/>
          <a:p>
            <a:pPr marL="380989" marR="0" lvl="0" indent="-370385" algn="l" rtl="0">
              <a:lnSpc>
                <a:spcPct val="100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Performance measurement for classification problem.</a:t>
            </a:r>
            <a:endParaRPr sz="1700" b="0" i="0" u="none" strike="noStrike" cap="none">
              <a:solidFill>
                <a:srgbClr val="000000"/>
              </a:solidFill>
              <a:latin typeface="Proxima Nova"/>
              <a:ea typeface="Proxima Nova"/>
              <a:cs typeface="Proxima Nova"/>
              <a:sym typeface="Proxima Nova"/>
            </a:endParaRPr>
          </a:p>
          <a:p>
            <a:pPr marL="380989" marR="0" lvl="0" indent="-262435" algn="l" rtl="0">
              <a:lnSpc>
                <a:spcPct val="100000"/>
              </a:lnSpc>
              <a:spcBef>
                <a:spcPts val="0"/>
              </a:spcBef>
              <a:spcAft>
                <a:spcPts val="0"/>
              </a:spcAft>
              <a:buClr>
                <a:schemeClr val="dk1"/>
              </a:buClr>
              <a:buSzPts val="1867"/>
              <a:buFont typeface="Noto Sans Symbols"/>
              <a:buNone/>
            </a:pPr>
            <a:endParaRPr sz="1700" b="0" i="0" u="none" strike="noStrike" cap="none">
              <a:solidFill>
                <a:schemeClr val="dk1"/>
              </a:solidFill>
              <a:latin typeface="Proxima Nova"/>
              <a:ea typeface="Proxima Nova"/>
              <a:cs typeface="Proxima Nova"/>
              <a:sym typeface="Proxima Nova"/>
            </a:endParaRPr>
          </a:p>
          <a:p>
            <a:pPr marL="380989" marR="0" lvl="0" indent="-370385" algn="l" rtl="0">
              <a:lnSpc>
                <a:spcPct val="100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ROC is a probability curve and AUC represents degree or measure of separability. </a:t>
            </a:r>
            <a:endParaRPr sz="1700" b="0" i="0" u="none" strike="noStrike" cap="none">
              <a:solidFill>
                <a:srgbClr val="000000"/>
              </a:solidFill>
              <a:latin typeface="Proxima Nova"/>
              <a:ea typeface="Proxima Nova"/>
              <a:cs typeface="Proxima Nova"/>
              <a:sym typeface="Proxima Nova"/>
            </a:endParaRPr>
          </a:p>
          <a:p>
            <a:pPr marL="380989" marR="0" lvl="0" indent="-262435" algn="l" rtl="0">
              <a:lnSpc>
                <a:spcPct val="100000"/>
              </a:lnSpc>
              <a:spcBef>
                <a:spcPts val="0"/>
              </a:spcBef>
              <a:spcAft>
                <a:spcPts val="0"/>
              </a:spcAft>
              <a:buClr>
                <a:schemeClr val="dk1"/>
              </a:buClr>
              <a:buSzPts val="1867"/>
              <a:buFont typeface="Noto Sans Symbols"/>
              <a:buNone/>
            </a:pPr>
            <a:endParaRPr sz="1700" b="0" i="0" u="none" strike="noStrike" cap="none">
              <a:solidFill>
                <a:schemeClr val="dk1"/>
              </a:solidFill>
              <a:latin typeface="Proxima Nova"/>
              <a:ea typeface="Proxima Nova"/>
              <a:cs typeface="Proxima Nova"/>
              <a:sym typeface="Proxima Nova"/>
            </a:endParaRPr>
          </a:p>
          <a:p>
            <a:pPr marL="380989" marR="0" lvl="0" indent="-370385" algn="l" rtl="0">
              <a:lnSpc>
                <a:spcPct val="100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Model’s capable of distinguishing between classes.</a:t>
            </a:r>
            <a:endParaRPr sz="1700" b="0" i="0" u="none" strike="noStrike" cap="none">
              <a:solidFill>
                <a:srgbClr val="000000"/>
              </a:solidFill>
              <a:latin typeface="Proxima Nova"/>
              <a:ea typeface="Proxima Nova"/>
              <a:cs typeface="Proxima Nova"/>
              <a:sym typeface="Proxima Nova"/>
            </a:endParaRPr>
          </a:p>
          <a:p>
            <a:pPr marL="380989" marR="0" lvl="0" indent="-262435" algn="l" rtl="0">
              <a:lnSpc>
                <a:spcPct val="100000"/>
              </a:lnSpc>
              <a:spcBef>
                <a:spcPts val="0"/>
              </a:spcBef>
              <a:spcAft>
                <a:spcPts val="0"/>
              </a:spcAft>
              <a:buClr>
                <a:schemeClr val="dk1"/>
              </a:buClr>
              <a:buSzPts val="1867"/>
              <a:buFont typeface="Noto Sans Symbols"/>
              <a:buNone/>
            </a:pPr>
            <a:endParaRPr sz="1700" b="0" i="0" u="none" strike="noStrike" cap="none">
              <a:solidFill>
                <a:schemeClr val="dk1"/>
              </a:solidFill>
              <a:latin typeface="Proxima Nova"/>
              <a:ea typeface="Proxima Nova"/>
              <a:cs typeface="Proxima Nova"/>
              <a:sym typeface="Proxima Nova"/>
            </a:endParaRPr>
          </a:p>
          <a:p>
            <a:pPr marL="380990" marR="0" lvl="0" indent="-370385" algn="l" rtl="0">
              <a:lnSpc>
                <a:spcPct val="100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Higher the AUC, better the model is at predicting 0s as 0s and 1s as 1s. </a:t>
            </a:r>
            <a:endParaRPr sz="1700" b="0" i="0" u="none" strike="noStrike" cap="none">
              <a:solidFill>
                <a:srgbClr val="000000"/>
              </a:solidFill>
              <a:latin typeface="Proxima Nova"/>
              <a:ea typeface="Proxima Nova"/>
              <a:cs typeface="Proxima Nova"/>
              <a:sym typeface="Proxima Nova"/>
            </a:endParaRPr>
          </a:p>
        </p:txBody>
      </p:sp>
      <p:sp>
        <p:nvSpPr>
          <p:cNvPr id="634" name="Google Shape;634;p10"/>
          <p:cNvSpPr/>
          <p:nvPr/>
        </p:nvSpPr>
        <p:spPr>
          <a:xfrm>
            <a:off x="5218935" y="4835675"/>
            <a:ext cx="6867600" cy="831000"/>
          </a:xfrm>
          <a:prstGeom prst="rect">
            <a:avLst/>
          </a:prstGeom>
          <a:solidFill>
            <a:srgbClr val="FFC0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rgbClr val="000000"/>
                </a:solidFill>
                <a:latin typeface="Proxima Nova"/>
                <a:ea typeface="Proxima Nova"/>
                <a:cs typeface="Proxima Nova"/>
                <a:sym typeface="Proxima Nova"/>
              </a:rPr>
              <a:t>Higher the AUC, better the model is at distinguishing SimBox lines between normal lines.</a:t>
            </a:r>
            <a:endParaRPr sz="1700" b="0" i="0" u="none" strike="noStrike" cap="none">
              <a:solidFill>
                <a:srgbClr val="000000"/>
              </a:solidFill>
              <a:latin typeface="Proxima Nova"/>
              <a:ea typeface="Proxima Nova"/>
              <a:cs typeface="Proxima Nova"/>
              <a:sym typeface="Proxima Nova"/>
            </a:endParaRPr>
          </a:p>
        </p:txBody>
      </p:sp>
      <p:sp>
        <p:nvSpPr>
          <p:cNvPr id="635" name="Google Shape;635;p10"/>
          <p:cNvSpPr/>
          <p:nvPr/>
        </p:nvSpPr>
        <p:spPr>
          <a:xfrm>
            <a:off x="4241293" y="5064399"/>
            <a:ext cx="893100" cy="404400"/>
          </a:xfrm>
          <a:prstGeom prst="rightArrow">
            <a:avLst>
              <a:gd name="adj1" fmla="val 50000"/>
              <a:gd name="adj2" fmla="val 92216"/>
            </a:avLst>
          </a:prstGeom>
          <a:solidFill>
            <a:srgbClr val="FFC000"/>
          </a:solidFill>
          <a:ln w="95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Roboto Light"/>
              <a:ea typeface="Roboto Light"/>
              <a:cs typeface="Roboto Light"/>
              <a:sym typeface="Roboto Light"/>
            </a:endParaRPr>
          </a:p>
        </p:txBody>
      </p:sp>
      <p:pic>
        <p:nvPicPr>
          <p:cNvPr id="636" name="Google Shape;636;p10"/>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637" name="Google Shape;637;p10"/>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sp>
        <p:nvSpPr>
          <p:cNvPr id="638" name="Google Shape;638;p10"/>
          <p:cNvSpPr txBox="1"/>
          <p:nvPr/>
        </p:nvSpPr>
        <p:spPr>
          <a:xfrm>
            <a:off x="4613328" y="449000"/>
            <a:ext cx="386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Machine Learning</a:t>
            </a:r>
            <a:endParaRPr sz="2400" b="1" i="0" u="none" strike="noStrike" cap="none">
              <a:solidFill>
                <a:srgbClr val="091158"/>
              </a:solidFill>
              <a:latin typeface="Proxima Nova"/>
              <a:ea typeface="Proxima Nova"/>
              <a:cs typeface="Proxima Nova"/>
              <a:sym typeface="Proxima Nova"/>
            </a:endParaRPr>
          </a:p>
        </p:txBody>
      </p:sp>
      <p:sp>
        <p:nvSpPr>
          <p:cNvPr id="639" name="Google Shape;639;p10"/>
          <p:cNvSpPr txBox="1">
            <a:spLocks noGrp="1"/>
          </p:cNvSpPr>
          <p:nvPr>
            <p:ph type="title"/>
          </p:nvPr>
        </p:nvSpPr>
        <p:spPr>
          <a:xfrm>
            <a:off x="395625" y="786188"/>
            <a:ext cx="94056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2400" b="1">
                <a:solidFill>
                  <a:srgbClr val="40E5BF"/>
                </a:solidFill>
                <a:latin typeface="Proxima Nova"/>
                <a:ea typeface="Proxima Nova"/>
                <a:cs typeface="Proxima Nova"/>
                <a:sym typeface="Proxima Nova"/>
              </a:rPr>
              <a:t>Evaluation paramètres: ROC Curve </a:t>
            </a:r>
            <a:endParaRPr sz="2400" b="1">
              <a:solidFill>
                <a:srgbClr val="40E5BF"/>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geff88e0756_0_16"/>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32" name="Google Shape;132;geff88e0756_0_16"/>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33" name="Google Shape;133;geff88e0756_0_16"/>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Exploration exhaustive des données</a:t>
            </a:r>
            <a:endParaRPr sz="2400" b="1" i="0" u="none" strike="noStrike" cap="none">
              <a:solidFill>
                <a:srgbClr val="091158"/>
              </a:solidFill>
              <a:latin typeface="Proxima Nova"/>
              <a:ea typeface="Proxima Nova"/>
              <a:cs typeface="Proxima Nova"/>
              <a:sym typeface="Proxima Nova"/>
            </a:endParaRPr>
          </a:p>
        </p:txBody>
      </p:sp>
      <p:sp>
        <p:nvSpPr>
          <p:cNvPr id="134" name="Google Shape;134;geff88e0756_0_16"/>
          <p:cNvSpPr txBox="1"/>
          <p:nvPr/>
        </p:nvSpPr>
        <p:spPr>
          <a:xfrm>
            <a:off x="440675" y="1303950"/>
            <a:ext cx="34923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Nettoyage des données</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35" name="Google Shape;135;geff88e0756_0_16"/>
          <p:cNvSpPr txBox="1"/>
          <p:nvPr/>
        </p:nvSpPr>
        <p:spPr>
          <a:xfrm>
            <a:off x="440675" y="1959575"/>
            <a:ext cx="11160000" cy="4148400"/>
          </a:xfrm>
          <a:prstGeom prst="rect">
            <a:avLst/>
          </a:prstGeom>
          <a:noFill/>
          <a:ln>
            <a:noFill/>
          </a:ln>
        </p:spPr>
        <p:txBody>
          <a:bodyPr spcFirstLastPara="1" wrap="square" lIns="0" tIns="0" rIns="0" bIns="0" anchor="t" anchorCtr="0">
            <a:noAutofit/>
          </a:bodyPr>
          <a:lstStyle/>
          <a:p>
            <a:pPr marL="457200" marR="0" lvl="0" indent="-336550" algn="just" rtl="0">
              <a:lnSpc>
                <a:spcPct val="115000"/>
              </a:lnSpc>
              <a:spcBef>
                <a:spcPts val="0"/>
              </a:spcBef>
              <a:spcAft>
                <a:spcPts val="0"/>
              </a:spcAft>
              <a:buClr>
                <a:schemeClr val="dk1"/>
              </a:buClr>
              <a:buSzPts val="1700"/>
              <a:buFont typeface="Proxima Nova"/>
              <a:buAutoNum type="arabicPeriod"/>
            </a:pPr>
            <a:r>
              <a:rPr lang="fr-FR" sz="1700" b="0" i="0" u="none" strike="noStrike" cap="none">
                <a:solidFill>
                  <a:schemeClr val="dk1"/>
                </a:solidFill>
                <a:latin typeface="Proxima Nova"/>
                <a:ea typeface="Proxima Nova"/>
                <a:cs typeface="Proxima Nova"/>
                <a:sym typeface="Proxima Nova"/>
              </a:rPr>
              <a:t>Réduction du dataset:</a:t>
            </a:r>
            <a:endParaRPr sz="1700" b="0" i="0" u="none" strike="noStrike" cap="none">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Conservation des logements à Londres et Paris uniquement pour un dataset moins lourd et avec des données plus facilement comparables (56% des annonces à Paris vs 44% à Londres)</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Suppression de nombreuses variables (47) inutiles à notre analyse. </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Dataset de 44 variables &amp; 101 936 entrées.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AutoNum type="arabicPeriod"/>
            </a:pPr>
            <a:r>
              <a:rPr lang="fr-FR" sz="1700" b="0" i="0" u="none" strike="noStrike" cap="none">
                <a:solidFill>
                  <a:schemeClr val="dk1"/>
                </a:solidFill>
                <a:latin typeface="Proxima Nova"/>
                <a:ea typeface="Proxima Nova"/>
                <a:cs typeface="Proxima Nova"/>
                <a:sym typeface="Proxima Nova"/>
              </a:rPr>
              <a:t>Gestion des NaNs:</a:t>
            </a:r>
            <a:endParaRPr sz="1700" b="0" i="0" u="none" strike="noStrike" cap="none">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Suppression de certaines entrées et colonnes n’impactant pas notre étude</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Remplacement par ‘nr’ dans les variables quali et par O ou mean pour les variables quanti</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1" i="0" u="none" strike="noStrike" cap="none">
                <a:solidFill>
                  <a:schemeClr val="dk1"/>
                </a:solidFill>
                <a:latin typeface="Proxima Nova"/>
                <a:ea typeface="Proxima Nova"/>
                <a:cs typeface="Proxima Nova"/>
                <a:sym typeface="Proxima Nova"/>
              </a:rPr>
              <a:t>Dataset de 42 colonnes &amp; 72 103 entrées</a:t>
            </a:r>
            <a:endParaRPr sz="1700" b="1"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1"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AutoNum type="arabicPeriod"/>
            </a:pPr>
            <a:r>
              <a:rPr lang="fr-FR" sz="1700" b="0" i="0" u="none" strike="noStrike" cap="none">
                <a:solidFill>
                  <a:schemeClr val="dk1"/>
                </a:solidFill>
                <a:latin typeface="Proxima Nova"/>
                <a:ea typeface="Proxima Nova"/>
                <a:cs typeface="Proxima Nova"/>
                <a:sym typeface="Proxima Nova"/>
              </a:rPr>
              <a:t>Détection et modification des valeurs aberrantes via l’exploration des variables numériques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gf5ab0218e2_0_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42" name="Google Shape;142;gf5ab0218e2_0_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43" name="Google Shape;143;gf5ab0218e2_0_1"/>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sp>
        <p:nvSpPr>
          <p:cNvPr id="144" name="Google Shape;144;gf5ab0218e2_0_1"/>
          <p:cNvSpPr txBox="1"/>
          <p:nvPr/>
        </p:nvSpPr>
        <p:spPr>
          <a:xfrm>
            <a:off x="440675" y="1303950"/>
            <a:ext cx="79578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Exploration statistique des variables numériques  </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45" name="Google Shape;145;gf5ab0218e2_0_1"/>
          <p:cNvSpPr txBox="1"/>
          <p:nvPr/>
        </p:nvSpPr>
        <p:spPr>
          <a:xfrm>
            <a:off x="440675" y="1959575"/>
            <a:ext cx="11160000" cy="41484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1700"/>
              <a:buFont typeface="Arial"/>
              <a:buNone/>
            </a:pPr>
            <a:r>
              <a:rPr lang="fr-FR" sz="1700" b="0" i="0" u="none" strike="noStrike" cap="none">
                <a:solidFill>
                  <a:schemeClr val="dk1"/>
                </a:solidFill>
                <a:latin typeface="Proxima Nova"/>
                <a:ea typeface="Proxima Nova"/>
                <a:cs typeface="Proxima Nova"/>
                <a:sym typeface="Proxima Nova"/>
              </a:rPr>
              <a:t>Quelques caractéristiques intéressantes des offres parisiennes et londoniennes: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Moyenne de </a:t>
            </a:r>
            <a:r>
              <a:rPr lang="fr-FR" sz="1700" b="1" i="0" u="none" strike="noStrike" cap="none">
                <a:solidFill>
                  <a:schemeClr val="dk1"/>
                </a:solidFill>
                <a:latin typeface="Proxima Nova"/>
                <a:ea typeface="Proxima Nova"/>
                <a:cs typeface="Proxima Nova"/>
                <a:sym typeface="Proxima Nova"/>
              </a:rPr>
              <a:t>7 logements par annonceur</a:t>
            </a:r>
            <a:r>
              <a:rPr lang="fr-FR" sz="1700" b="0" i="0" u="none" strike="noStrike" cap="none">
                <a:solidFill>
                  <a:schemeClr val="dk1"/>
                </a:solidFill>
                <a:latin typeface="Proxima Nova"/>
                <a:ea typeface="Proxima Nova"/>
                <a:cs typeface="Proxima Nova"/>
                <a:sym typeface="Proxima Nova"/>
              </a:rPr>
              <a:t> mais très impactée par les valeurs extrêmes (propriétaires ayant un usage commercial/professionnel de la plateforme)</a:t>
            </a:r>
            <a:endParaRPr sz="1700" b="0" i="0" u="none" strike="noStrike" cap="none">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700"/>
              <a:buFont typeface="Arial"/>
              <a:buNone/>
            </a:pPr>
            <a:r>
              <a:rPr lang="fr-FR" sz="1700" b="0" i="0" u="none" strike="noStrike" cap="none">
                <a:solidFill>
                  <a:schemeClr val="dk1"/>
                </a:solidFill>
                <a:latin typeface="Proxima Nova"/>
                <a:ea typeface="Proxima Nova"/>
                <a:cs typeface="Proxima Nova"/>
                <a:sym typeface="Proxima Nova"/>
              </a:rPr>
              <a:t>La médiane de 1 indique que </a:t>
            </a:r>
            <a:r>
              <a:rPr lang="fr-FR" sz="1700" b="1" i="0" u="none" strike="noStrike" cap="none">
                <a:solidFill>
                  <a:schemeClr val="dk1"/>
                </a:solidFill>
                <a:latin typeface="Proxima Nova"/>
                <a:ea typeface="Proxima Nova"/>
                <a:cs typeface="Proxima Nova"/>
                <a:sym typeface="Proxima Nova"/>
              </a:rPr>
              <a:t>la grande majorité des annonceurs ont un seul logement</a:t>
            </a:r>
            <a:endParaRPr sz="1700" b="1"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Prix moyen de </a:t>
            </a:r>
            <a:r>
              <a:rPr lang="fr-FR" sz="1700" b="1" i="0" u="none" strike="noStrike" cap="none">
                <a:solidFill>
                  <a:schemeClr val="dk1"/>
                </a:solidFill>
                <a:latin typeface="Proxima Nova"/>
                <a:ea typeface="Proxima Nova"/>
                <a:cs typeface="Proxima Nova"/>
                <a:sym typeface="Proxima Nova"/>
              </a:rPr>
              <a:t>93</a:t>
            </a:r>
            <a:r>
              <a:rPr lang="fr-FR" sz="1700" b="1">
                <a:solidFill>
                  <a:schemeClr val="dk1"/>
                </a:solidFill>
                <a:latin typeface="Proxima Nova"/>
                <a:ea typeface="Proxima Nova"/>
                <a:cs typeface="Proxima Nova"/>
                <a:sym typeface="Proxima Nova"/>
              </a:rPr>
              <a:t>$</a:t>
            </a:r>
            <a:r>
              <a:rPr lang="fr-FR" sz="1700" b="0" i="0" u="none" strike="noStrike" cap="none">
                <a:solidFill>
                  <a:schemeClr val="dk1"/>
                </a:solidFill>
                <a:latin typeface="Proxima Nova"/>
                <a:ea typeface="Proxima Nova"/>
                <a:cs typeface="Proxima Nova"/>
                <a:sym typeface="Proxima Nova"/>
              </a:rPr>
              <a:t>. Prix médian inférieur: 75</a:t>
            </a:r>
            <a:r>
              <a:rPr lang="fr-FR" sz="1700">
                <a:solidFill>
                  <a:schemeClr val="dk1"/>
                </a:solidFill>
                <a:latin typeface="Proxima Nova"/>
                <a:ea typeface="Proxima Nova"/>
                <a:cs typeface="Proxima Nova"/>
                <a:sym typeface="Proxima Nova"/>
              </a:rPr>
              <a:t>$</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Moyenne de </a:t>
            </a:r>
            <a:r>
              <a:rPr lang="fr-FR" sz="1700" b="1" i="0" u="none" strike="noStrike" cap="none">
                <a:solidFill>
                  <a:schemeClr val="dk1"/>
                </a:solidFill>
                <a:latin typeface="Proxima Nova"/>
                <a:ea typeface="Proxima Nova"/>
                <a:cs typeface="Proxima Nova"/>
                <a:sym typeface="Proxima Nova"/>
              </a:rPr>
              <a:t>19 commentaires par logement</a:t>
            </a:r>
            <a:r>
              <a:rPr lang="fr-FR" sz="1700" b="0" i="0" u="none" strike="noStrike" cap="none">
                <a:solidFill>
                  <a:schemeClr val="dk1"/>
                </a:solidFill>
                <a:latin typeface="Proxima Nova"/>
                <a:ea typeface="Proxima Nova"/>
                <a:cs typeface="Proxima Nova"/>
                <a:sym typeface="Proxima Nova"/>
              </a:rPr>
              <a:t> (médiane à 8)</a:t>
            </a: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0" u="none" strike="noStrike" cap="none">
                <a:solidFill>
                  <a:schemeClr val="dk1"/>
                </a:solidFill>
                <a:latin typeface="Proxima Nova"/>
                <a:ea typeface="Proxima Nova"/>
                <a:cs typeface="Proxima Nova"/>
                <a:sym typeface="Proxima Nova"/>
              </a:rPr>
              <a:t>Variables les moins hétérogènes: nombre de lits, nombre de logements par annonceur, taux de réponse des propriétaires, prix à la semaine et au mois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f1e63ff96a_0_11"/>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52" name="Google Shape;152;gf1e63ff96a_0_11"/>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53" name="Google Shape;153;gf1e63ff96a_0_11"/>
          <p:cNvSpPr txBox="1"/>
          <p:nvPr/>
        </p:nvSpPr>
        <p:spPr>
          <a:xfrm>
            <a:off x="440675" y="1303950"/>
            <a:ext cx="109314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Focus sur les variables notes: </a:t>
            </a:r>
            <a:r>
              <a:rPr lang="fr-FR" sz="2400" b="1">
                <a:solidFill>
                  <a:srgbClr val="40E5BF"/>
                </a:solidFill>
                <a:latin typeface="Proxima Nova"/>
                <a:ea typeface="Proxima Nova"/>
                <a:cs typeface="Proxima Nova"/>
                <a:sym typeface="Proxima Nova"/>
              </a:rPr>
              <a:t>définitions</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54" name="Google Shape;154;gf1e63ff96a_0_11"/>
          <p:cNvSpPr txBox="1"/>
          <p:nvPr/>
        </p:nvSpPr>
        <p:spPr>
          <a:xfrm>
            <a:off x="440675" y="1730975"/>
            <a:ext cx="11160000" cy="46230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600"/>
              </a:spcBef>
              <a:spcAft>
                <a:spcPts val="0"/>
              </a:spcAft>
              <a:buClr>
                <a:schemeClr val="dk1"/>
              </a:buClr>
              <a:buSzPts val="1700"/>
              <a:buFont typeface="Proxima Nova"/>
              <a:buChar char="●"/>
            </a:pPr>
            <a:r>
              <a:rPr lang="fr-FR" sz="1700" b="1" i="1" u="none" strike="noStrike" cap="none">
                <a:solidFill>
                  <a:srgbClr val="212121"/>
                </a:solidFill>
                <a:highlight>
                  <a:srgbClr val="FFFFFF"/>
                </a:highlight>
                <a:latin typeface="Proxima Nova"/>
                <a:ea typeface="Proxima Nova"/>
                <a:cs typeface="Proxima Nova"/>
                <a:sym typeface="Proxima Nova"/>
              </a:rPr>
              <a:t>review_scores_rating	</a:t>
            </a:r>
            <a:r>
              <a:rPr lang="fr-FR" sz="1700" b="1" i="0" u="none" strike="noStrike" cap="none">
                <a:solidFill>
                  <a:srgbClr val="212121"/>
                </a:solidFill>
                <a:highlight>
                  <a:srgbClr val="FFFFFF"/>
                </a:highlight>
                <a:latin typeface="Proxima Nova"/>
                <a:ea typeface="Proxima Nova"/>
                <a:cs typeface="Proxima Nova"/>
                <a:sym typeface="Proxima Nova"/>
              </a:rPr>
              <a:t> 	Expérience globale. Comment le séjour s'est-il passé ?</a:t>
            </a:r>
            <a:endParaRPr sz="1700" b="1" i="0" u="none" strike="noStrike" cap="none">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60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review_scores_accuracy </a:t>
            </a:r>
            <a:r>
              <a:rPr lang="fr-FR" sz="1700" b="0" i="0" u="none" strike="noStrike" cap="none">
                <a:solidFill>
                  <a:srgbClr val="212121"/>
                </a:solidFill>
                <a:highlight>
                  <a:srgbClr val="FFFFFF"/>
                </a:highlight>
                <a:latin typeface="Proxima Nova"/>
                <a:ea typeface="Proxima Nova"/>
                <a:cs typeface="Proxima Nova"/>
                <a:sym typeface="Proxima Nova"/>
              </a:rPr>
              <a:t>  	La description de l'annonce est-elle conforme au logement, photos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review_scores_cleanliness</a:t>
            </a:r>
            <a:r>
              <a:rPr lang="fr-FR" sz="1700" b="0" i="0" u="none" strike="noStrike" cap="none">
                <a:solidFill>
                  <a:srgbClr val="212121"/>
                </a:solidFill>
                <a:highlight>
                  <a:srgbClr val="FFFFFF"/>
                </a:highlight>
                <a:latin typeface="Proxima Nova"/>
                <a:ea typeface="Proxima Nova"/>
                <a:cs typeface="Proxima Nova"/>
                <a:sym typeface="Proxima Nova"/>
              </a:rPr>
              <a:t> 	Propreté du logement. Le logement répondait-il aux critères fixés par Airbnb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review_scores_checkin </a:t>
            </a:r>
            <a:r>
              <a:rPr lang="fr-FR" sz="1700" b="0" i="0" u="none" strike="noStrike" cap="none">
                <a:solidFill>
                  <a:srgbClr val="212121"/>
                </a:solidFill>
                <a:highlight>
                  <a:srgbClr val="FFFFFF"/>
                </a:highlight>
                <a:latin typeface="Proxima Nova"/>
                <a:ea typeface="Proxima Nova"/>
                <a:cs typeface="Proxima Nova"/>
                <a:sym typeface="Proxima Nova"/>
              </a:rPr>
              <a:t> 	L'arrivée s'est-elle bien déroulée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review_scores_communication</a:t>
            </a:r>
            <a:r>
              <a:rPr lang="fr-FR" sz="1700" b="0" i="0" u="none" strike="noStrike" cap="none">
                <a:solidFill>
                  <a:srgbClr val="212121"/>
                </a:solidFill>
                <a:highlight>
                  <a:srgbClr val="FFFFFF"/>
                </a:highlight>
                <a:latin typeface="Proxima Nova"/>
                <a:ea typeface="Proxima Nova"/>
                <a:cs typeface="Proxima Nova"/>
                <a:sym typeface="Proxima Nova"/>
              </a:rPr>
              <a:t> 	L'hôte a-t-il répondu rapidement aux messages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review_scores_location</a:t>
            </a:r>
            <a:r>
              <a:rPr lang="fr-FR" sz="1700" b="0" i="0" u="none" strike="noStrike" cap="none">
                <a:solidFill>
                  <a:srgbClr val="212121"/>
                </a:solidFill>
                <a:highlight>
                  <a:srgbClr val="FFFFFF"/>
                </a:highlight>
                <a:latin typeface="Proxima Nova"/>
                <a:ea typeface="Proxima Nova"/>
                <a:cs typeface="Proxima Nova"/>
                <a:sym typeface="Proxima Nova"/>
              </a:rPr>
              <a:t> 	Emplacement du logement Le voyageur a-t-il été informé de la sécurité dans le quartier, de l'accès aux moyens de transport,des points d'intérêt et de considérations particulières telles que le bruit ou d'autres situations susceptibles d'affecter son séjour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0" i="1" u="none" strike="noStrike" cap="none">
                <a:solidFill>
                  <a:srgbClr val="212121"/>
                </a:solidFill>
                <a:highlight>
                  <a:srgbClr val="FFFFFF"/>
                </a:highlight>
                <a:latin typeface="Proxima Nova"/>
                <a:ea typeface="Proxima Nova"/>
                <a:cs typeface="Proxima Nova"/>
                <a:sym typeface="Proxima Nova"/>
              </a:rPr>
              <a:t>review_scores_value</a:t>
            </a:r>
            <a:r>
              <a:rPr lang="fr-FR" sz="1700" b="0" i="0" u="none" strike="noStrike" cap="none">
                <a:solidFill>
                  <a:srgbClr val="212121"/>
                </a:solidFill>
                <a:highlight>
                  <a:srgbClr val="FFFFFF"/>
                </a:highlight>
                <a:latin typeface="Proxima Nova"/>
                <a:ea typeface="Proxima Nova"/>
                <a:cs typeface="Proxima Nova"/>
                <a:sym typeface="Proxima Nova"/>
              </a:rPr>
              <a:t> 		Rapport qualité-prix. Le prix était-il en adéquation avec le logement ?</a:t>
            </a:r>
            <a:endParaRPr sz="1700" b="0" i="0" u="none" strike="noStrike" cap="none">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0" lvl="0" indent="0" algn="just" rtl="0">
              <a:lnSpc>
                <a:spcPct val="115000"/>
              </a:lnSpc>
              <a:spcBef>
                <a:spcPts val="0"/>
              </a:spcBef>
              <a:spcAft>
                <a:spcPts val="0"/>
              </a:spcAft>
              <a:buClr>
                <a:srgbClr val="000000"/>
              </a:buClr>
              <a:buSzPts val="1300"/>
              <a:buFont typeface="Arial"/>
              <a:buNone/>
            </a:pPr>
            <a:r>
              <a:rPr lang="fr-FR" sz="1300" i="1">
                <a:solidFill>
                  <a:schemeClr val="dk1"/>
                </a:solidFill>
                <a:latin typeface="Proxima Nova"/>
                <a:ea typeface="Proxima Nova"/>
                <a:cs typeface="Proxima Nova"/>
                <a:sym typeface="Proxima Nova"/>
              </a:rPr>
              <a:t>*La variable cible “review scores rating” est donnée par les utilisateurs, tout comme les 6 autres variables de notes. Note finale donc parfois irrationnelle par rapport aux 6 autres notes</a:t>
            </a:r>
            <a:endParaRPr sz="1300">
              <a:latin typeface="Calibri"/>
              <a:ea typeface="Calibri"/>
              <a:cs typeface="Calibri"/>
              <a:sym typeface="Calibri"/>
            </a:endParaRPr>
          </a:p>
          <a:p>
            <a:pPr marL="0" marR="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457200" marR="0" lvl="0" indent="0" algn="just" rtl="0">
              <a:lnSpc>
                <a:spcPct val="115000"/>
              </a:lnSpc>
              <a:spcBef>
                <a:spcPts val="50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55" name="Google Shape;155;gf1e63ff96a_0_11"/>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f1e63ff96a_0_35"/>
          <p:cNvPicPr preferRelativeResize="0"/>
          <p:nvPr/>
        </p:nvPicPr>
        <p:blipFill rotWithShape="1">
          <a:blip r:embed="rId3">
            <a:alphaModFix/>
          </a:blip>
          <a:srcRect/>
          <a:stretch/>
        </p:blipFill>
        <p:spPr>
          <a:xfrm>
            <a:off x="10530305" y="6007003"/>
            <a:ext cx="1500149" cy="699550"/>
          </a:xfrm>
          <a:prstGeom prst="rect">
            <a:avLst/>
          </a:prstGeom>
          <a:noFill/>
          <a:ln>
            <a:noFill/>
          </a:ln>
        </p:spPr>
      </p:pic>
      <p:pic>
        <p:nvPicPr>
          <p:cNvPr id="162" name="Google Shape;162;gf1e63ff96a_0_35"/>
          <p:cNvPicPr preferRelativeResize="0"/>
          <p:nvPr/>
        </p:nvPicPr>
        <p:blipFill rotWithShape="1">
          <a:blip r:embed="rId4">
            <a:alphaModFix/>
          </a:blip>
          <a:srcRect t="29477" b="29161"/>
          <a:stretch/>
        </p:blipFill>
        <p:spPr>
          <a:xfrm>
            <a:off x="10252229" y="60325"/>
            <a:ext cx="1758996" cy="699550"/>
          </a:xfrm>
          <a:prstGeom prst="rect">
            <a:avLst/>
          </a:prstGeom>
          <a:noFill/>
          <a:ln>
            <a:noFill/>
          </a:ln>
        </p:spPr>
      </p:pic>
      <p:sp>
        <p:nvSpPr>
          <p:cNvPr id="163" name="Google Shape;163;gf1e63ff96a_0_35"/>
          <p:cNvSpPr txBox="1"/>
          <p:nvPr/>
        </p:nvSpPr>
        <p:spPr>
          <a:xfrm>
            <a:off x="440675" y="1303950"/>
            <a:ext cx="109314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Focus sur les variables notes</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64" name="Google Shape;164;gf1e63ff96a_0_35"/>
          <p:cNvSpPr txBox="1"/>
          <p:nvPr/>
        </p:nvSpPr>
        <p:spPr>
          <a:xfrm>
            <a:off x="212075" y="1578575"/>
            <a:ext cx="11570700" cy="12060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457200" marR="0" lvl="0" indent="-336550" algn="just" rtl="0">
              <a:lnSpc>
                <a:spcPct val="115000"/>
              </a:lnSpc>
              <a:spcBef>
                <a:spcPts val="0"/>
              </a:spcBef>
              <a:spcAft>
                <a:spcPts val="0"/>
              </a:spcAft>
              <a:buClr>
                <a:schemeClr val="dk1"/>
              </a:buClr>
              <a:buSzPts val="1700"/>
              <a:buFont typeface="Proxima Nova"/>
              <a:buChar char="●"/>
            </a:pPr>
            <a:r>
              <a:rPr lang="fr-FR" sz="1700" b="1" i="0" u="none" strike="noStrike" cap="none">
                <a:solidFill>
                  <a:schemeClr val="dk1"/>
                </a:solidFill>
                <a:latin typeface="Proxima Nova"/>
                <a:ea typeface="Proxima Nova"/>
                <a:cs typeface="Proxima Nova"/>
                <a:sym typeface="Proxima Nova"/>
              </a:rPr>
              <a:t>Moyenne des notes laissées par les visiteurs très élevée: 91.8/100</a:t>
            </a:r>
            <a:r>
              <a:rPr lang="fr-FR" sz="1700" b="0" i="0" u="none" strike="noStrike" cap="none">
                <a:solidFill>
                  <a:schemeClr val="dk1"/>
                </a:solidFill>
                <a:latin typeface="Proxima Nova"/>
                <a:ea typeface="Proxima Nova"/>
                <a:cs typeface="Proxima Nova"/>
                <a:sym typeface="Proxima Nova"/>
              </a:rPr>
              <a:t> avec une valeur minimale de 80 </a:t>
            </a:r>
            <a:endParaRPr sz="1700">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None/>
            </a:pPr>
            <a:r>
              <a:rPr lang="fr-FR" sz="1700" b="0" i="0" u="none" strike="noStrike" cap="none">
                <a:solidFill>
                  <a:schemeClr val="dk1"/>
                </a:solidFill>
                <a:latin typeface="Proxima Nova"/>
                <a:ea typeface="Proxima Nova"/>
                <a:cs typeface="Proxima Nova"/>
                <a:sym typeface="Proxima Nova"/>
              </a:rPr>
              <a:t>Médiane très proche indiquant une hétérogénéité des valeurs</a:t>
            </a: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None/>
            </a:pPr>
            <a:endParaRPr sz="1700" b="0" i="0" u="none" strike="noStrike" cap="none">
              <a:solidFill>
                <a:schemeClr val="dk1"/>
              </a:solidFill>
              <a:latin typeface="Proxima Nova"/>
              <a:ea typeface="Proxima Nova"/>
              <a:cs typeface="Proxima Nova"/>
              <a:sym typeface="Proxima Nova"/>
            </a:endParaRPr>
          </a:p>
          <a:p>
            <a:pPr marL="45720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700"/>
              <a:buFont typeface="Arial"/>
              <a:buNone/>
            </a:pPr>
            <a:endParaRPr sz="1700" b="0" i="1" u="none" strike="noStrike" cap="none">
              <a:solidFill>
                <a:schemeClr val="dk1"/>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chemeClr val="dk1"/>
              </a:buClr>
              <a:buSzPts val="11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pic>
        <p:nvPicPr>
          <p:cNvPr id="165" name="Google Shape;165;gf1e63ff96a_0_35"/>
          <p:cNvPicPr preferRelativeResize="0"/>
          <p:nvPr/>
        </p:nvPicPr>
        <p:blipFill rotWithShape="1">
          <a:blip r:embed="rId5">
            <a:alphaModFix/>
          </a:blip>
          <a:srcRect/>
          <a:stretch/>
        </p:blipFill>
        <p:spPr>
          <a:xfrm>
            <a:off x="593525" y="2894625"/>
            <a:ext cx="10319474" cy="3048325"/>
          </a:xfrm>
          <a:prstGeom prst="rect">
            <a:avLst/>
          </a:prstGeom>
          <a:noFill/>
          <a:ln>
            <a:noFill/>
          </a:ln>
        </p:spPr>
      </p:pic>
      <p:sp>
        <p:nvSpPr>
          <p:cNvPr id="166" name="Google Shape;166;gf1e63ff96a_0_35"/>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gf1e63ff96a_0_21"/>
          <p:cNvPicPr preferRelativeResize="0"/>
          <p:nvPr/>
        </p:nvPicPr>
        <p:blipFill rotWithShape="1">
          <a:blip r:embed="rId3">
            <a:alphaModFix/>
          </a:blip>
          <a:srcRect l="3257" r="4710"/>
          <a:stretch/>
        </p:blipFill>
        <p:spPr>
          <a:xfrm>
            <a:off x="6255250" y="1227750"/>
            <a:ext cx="5755975" cy="5621725"/>
          </a:xfrm>
          <a:prstGeom prst="rect">
            <a:avLst/>
          </a:prstGeom>
          <a:noFill/>
          <a:ln>
            <a:noFill/>
          </a:ln>
        </p:spPr>
      </p:pic>
      <p:pic>
        <p:nvPicPr>
          <p:cNvPr id="173" name="Google Shape;173;gf1e63ff96a_0_21"/>
          <p:cNvPicPr preferRelativeResize="0"/>
          <p:nvPr/>
        </p:nvPicPr>
        <p:blipFill rotWithShape="1">
          <a:blip r:embed="rId4">
            <a:alphaModFix/>
          </a:blip>
          <a:srcRect/>
          <a:stretch/>
        </p:blipFill>
        <p:spPr>
          <a:xfrm>
            <a:off x="10530305" y="6007003"/>
            <a:ext cx="1500149" cy="699550"/>
          </a:xfrm>
          <a:prstGeom prst="rect">
            <a:avLst/>
          </a:prstGeom>
          <a:noFill/>
          <a:ln>
            <a:noFill/>
          </a:ln>
        </p:spPr>
      </p:pic>
      <p:pic>
        <p:nvPicPr>
          <p:cNvPr id="174" name="Google Shape;174;gf1e63ff96a_0_21"/>
          <p:cNvPicPr preferRelativeResize="0"/>
          <p:nvPr/>
        </p:nvPicPr>
        <p:blipFill rotWithShape="1">
          <a:blip r:embed="rId5">
            <a:alphaModFix/>
          </a:blip>
          <a:srcRect t="29477" b="29161"/>
          <a:stretch/>
        </p:blipFill>
        <p:spPr>
          <a:xfrm>
            <a:off x="10252229" y="60325"/>
            <a:ext cx="1758996" cy="699550"/>
          </a:xfrm>
          <a:prstGeom prst="rect">
            <a:avLst/>
          </a:prstGeom>
          <a:noFill/>
          <a:ln>
            <a:noFill/>
          </a:ln>
        </p:spPr>
      </p:pic>
      <p:sp>
        <p:nvSpPr>
          <p:cNvPr id="175" name="Google Shape;175;gf1e63ff96a_0_21"/>
          <p:cNvSpPr txBox="1"/>
          <p:nvPr/>
        </p:nvSpPr>
        <p:spPr>
          <a:xfrm>
            <a:off x="440675" y="1075350"/>
            <a:ext cx="10931400" cy="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rgbClr val="000000"/>
              </a:buClr>
              <a:buSzPts val="2400"/>
              <a:buFont typeface="Arial"/>
              <a:buNone/>
            </a:pPr>
            <a:r>
              <a:rPr lang="fr-FR" sz="2400" b="1" i="0" u="none" strike="noStrike" cap="none">
                <a:solidFill>
                  <a:srgbClr val="40E5BF"/>
                </a:solidFill>
                <a:latin typeface="Proxima Nova"/>
                <a:ea typeface="Proxima Nova"/>
                <a:cs typeface="Proxima Nova"/>
                <a:sym typeface="Proxima Nova"/>
              </a:rPr>
              <a:t>Corrélations entre les variables notes</a:t>
            </a:r>
            <a:endParaRPr sz="1800" b="0" i="0" u="none" strike="noStrike" cap="none">
              <a:solidFill>
                <a:srgbClr val="40E5BF"/>
              </a:solidFill>
              <a:latin typeface="Proxima Nova"/>
              <a:ea typeface="Proxima Nova"/>
              <a:cs typeface="Proxima Nova"/>
              <a:sym typeface="Proxima Nova"/>
            </a:endParaRPr>
          </a:p>
          <a:p>
            <a:pPr marL="0" marR="0" lvl="0" indent="0" algn="just"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0E5B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7916"/>
              </a:lnSpc>
              <a:spcBef>
                <a:spcPts val="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a:p>
            <a:pPr marL="0" marR="0" lvl="0" indent="0" algn="l" rtl="0">
              <a:lnSpc>
                <a:spcPct val="100000"/>
              </a:lnSpc>
              <a:spcBef>
                <a:spcPts val="800"/>
              </a:spcBef>
              <a:spcAft>
                <a:spcPts val="0"/>
              </a:spcAft>
              <a:buClr>
                <a:srgbClr val="000000"/>
              </a:buClr>
              <a:buSzPts val="2400"/>
              <a:buFont typeface="Arial"/>
              <a:buNone/>
            </a:pPr>
            <a:endParaRPr sz="2400" b="1" i="0" u="none" strike="noStrike" cap="none">
              <a:solidFill>
                <a:srgbClr val="091158"/>
              </a:solidFill>
              <a:latin typeface="Proxima Nova"/>
              <a:ea typeface="Proxima Nova"/>
              <a:cs typeface="Proxima Nova"/>
              <a:sym typeface="Proxima Nova"/>
            </a:endParaRPr>
          </a:p>
        </p:txBody>
      </p:sp>
      <p:sp>
        <p:nvSpPr>
          <p:cNvPr id="176" name="Google Shape;176;gf1e63ff96a_0_21"/>
          <p:cNvSpPr txBox="1"/>
          <p:nvPr/>
        </p:nvSpPr>
        <p:spPr>
          <a:xfrm>
            <a:off x="288275" y="1959575"/>
            <a:ext cx="5814600" cy="5038500"/>
          </a:xfrm>
          <a:prstGeom prst="rect">
            <a:avLst/>
          </a:prstGeom>
          <a:noFill/>
          <a:ln>
            <a:noFill/>
          </a:ln>
        </p:spPr>
        <p:txBody>
          <a:bodyPr spcFirstLastPara="1" wrap="square" lIns="0" tIns="0" rIns="0" bIns="0" anchor="t" anchorCtr="0">
            <a:noAutofit/>
          </a:bodyPr>
          <a:lstStyle/>
          <a:p>
            <a:pPr marL="457200" marR="0" lvl="0" indent="-336550" algn="just" rtl="0">
              <a:lnSpc>
                <a:spcPct val="115000"/>
              </a:lnSpc>
              <a:spcBef>
                <a:spcPts val="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Variable la plus corrélée avec la variable cible "review_scores_rating":  "review_score_value". Le </a:t>
            </a:r>
            <a:r>
              <a:rPr lang="fr-FR" sz="1700" b="1" i="0" u="none" strike="noStrike" cap="none">
                <a:solidFill>
                  <a:srgbClr val="212121"/>
                </a:solidFill>
                <a:highlight>
                  <a:srgbClr val="FFFFFF"/>
                </a:highlight>
                <a:latin typeface="Proxima Nova"/>
                <a:ea typeface="Proxima Nova"/>
                <a:cs typeface="Proxima Nova"/>
                <a:sym typeface="Proxima Nova"/>
              </a:rPr>
              <a:t>rapport qualité-prix</a:t>
            </a:r>
            <a:r>
              <a:rPr lang="fr-FR" sz="1700" b="0" i="0" u="none" strike="noStrike" cap="none">
                <a:solidFill>
                  <a:srgbClr val="212121"/>
                </a:solidFill>
                <a:highlight>
                  <a:srgbClr val="FFFFFF"/>
                </a:highlight>
                <a:latin typeface="Proxima Nova"/>
                <a:ea typeface="Proxima Nova"/>
                <a:cs typeface="Proxima Nova"/>
                <a:sym typeface="Proxima Nova"/>
              </a:rPr>
              <a:t> est donc l'élément qui influe le plus la note globale laissée</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2è critère faisant varier la note globale: la véracité, </a:t>
            </a:r>
            <a:r>
              <a:rPr lang="fr-FR" sz="1700" b="1" i="0" u="none" strike="noStrike" cap="none">
                <a:solidFill>
                  <a:srgbClr val="212121"/>
                </a:solidFill>
                <a:highlight>
                  <a:srgbClr val="FFFFFF"/>
                </a:highlight>
                <a:latin typeface="Proxima Nova"/>
                <a:ea typeface="Proxima Nova"/>
                <a:cs typeface="Proxima Nova"/>
                <a:sym typeface="Proxima Nova"/>
              </a:rPr>
              <a:t>l'exactitude de l'annonce par rapport à la réalité </a:t>
            </a:r>
            <a:r>
              <a:rPr lang="fr-FR" sz="1700" b="0" i="0" u="none" strike="noStrike" cap="none">
                <a:solidFill>
                  <a:srgbClr val="212121"/>
                </a:solidFill>
                <a:highlight>
                  <a:srgbClr val="FFFFFF"/>
                </a:highlight>
                <a:latin typeface="Proxima Nova"/>
                <a:ea typeface="Proxima Nova"/>
                <a:cs typeface="Proxima Nova"/>
                <a:sym typeface="Proxima Nova"/>
              </a:rPr>
              <a:t>("review_scores_accuracy") </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3è critère: </a:t>
            </a:r>
            <a:r>
              <a:rPr lang="fr-FR" sz="1700" b="1" i="0" u="none" strike="noStrike" cap="none">
                <a:solidFill>
                  <a:srgbClr val="212121"/>
                </a:solidFill>
                <a:highlight>
                  <a:srgbClr val="FFFFFF"/>
                </a:highlight>
                <a:latin typeface="Proxima Nova"/>
                <a:ea typeface="Proxima Nova"/>
                <a:cs typeface="Proxima Nova"/>
                <a:sym typeface="Proxima Nova"/>
              </a:rPr>
              <a:t>la propreté</a:t>
            </a:r>
            <a:endParaRPr sz="1700" b="1"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La note concernant la localisation du logement influence peu la note globale</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marR="0" lvl="0" indent="-336550" algn="just" rtl="0">
              <a:lnSpc>
                <a:spcPct val="115000"/>
              </a:lnSpc>
              <a:spcBef>
                <a:spcPts val="0"/>
              </a:spcBef>
              <a:spcAft>
                <a:spcPts val="0"/>
              </a:spcAft>
              <a:buClr>
                <a:srgbClr val="212121"/>
              </a:buClr>
              <a:buSzPts val="1700"/>
              <a:buFont typeface="Proxima Nova"/>
              <a:buChar char="●"/>
            </a:pPr>
            <a:r>
              <a:rPr lang="fr-FR" sz="1700" b="0" i="0" u="none" strike="noStrike" cap="none">
                <a:solidFill>
                  <a:srgbClr val="212121"/>
                </a:solidFill>
                <a:highlight>
                  <a:srgbClr val="FFFFFF"/>
                </a:highlight>
                <a:latin typeface="Proxima Nova"/>
                <a:ea typeface="Proxima Nova"/>
                <a:cs typeface="Proxima Nova"/>
                <a:sym typeface="Proxima Nova"/>
              </a:rPr>
              <a:t>Les notes laissées au sujet de la bonne communication de l'hôte avec son client et celle concernant le check-in sont étroitement liées</a:t>
            </a:r>
            <a:endParaRPr sz="1700" b="0" i="0" u="none" strike="noStrike" cap="none">
              <a:solidFill>
                <a:srgbClr val="21212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700">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0"/>
              </a:spcBef>
              <a:spcAft>
                <a:spcPts val="0"/>
              </a:spcAft>
              <a:buNone/>
            </a:pPr>
            <a:endParaRPr sz="1700" b="0" i="0" u="none" strike="noStrike" cap="none">
              <a:solidFill>
                <a:srgbClr val="212121"/>
              </a:solidFill>
              <a:highlight>
                <a:srgbClr val="FFFFFF"/>
              </a:highlight>
              <a:latin typeface="Proxima Nova"/>
              <a:ea typeface="Proxima Nova"/>
              <a:cs typeface="Proxima Nova"/>
              <a:sym typeface="Proxima Nova"/>
            </a:endParaRPr>
          </a:p>
          <a:p>
            <a:pPr marL="0" marR="0" lvl="0" indent="0" algn="just" rtl="0">
              <a:lnSpc>
                <a:spcPct val="115000"/>
              </a:lnSpc>
              <a:spcBef>
                <a:spcPts val="500"/>
              </a:spcBef>
              <a:spcAft>
                <a:spcPts val="0"/>
              </a:spcAft>
              <a:buClr>
                <a:srgbClr val="000000"/>
              </a:buClr>
              <a:buSzPts val="1700"/>
              <a:buFont typeface="Arial"/>
              <a:buNone/>
            </a:pPr>
            <a:endParaRPr sz="1700" b="0" i="0" u="none" strike="noStrike" cap="none">
              <a:solidFill>
                <a:srgbClr val="212121"/>
              </a:solidFill>
              <a:highlight>
                <a:srgbClr val="FFFFFF"/>
              </a:highlight>
              <a:latin typeface="Proxima Nova"/>
              <a:ea typeface="Proxima Nova"/>
              <a:cs typeface="Proxima Nova"/>
              <a:sym typeface="Proxima Nova"/>
            </a:endParaRPr>
          </a:p>
        </p:txBody>
      </p:sp>
      <p:sp>
        <p:nvSpPr>
          <p:cNvPr id="177" name="Google Shape;177;gf1e63ff96a_0_21"/>
          <p:cNvSpPr txBox="1"/>
          <p:nvPr/>
        </p:nvSpPr>
        <p:spPr>
          <a:xfrm>
            <a:off x="3546524" y="449000"/>
            <a:ext cx="5484600" cy="36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091158"/>
                </a:solidFill>
                <a:latin typeface="Proxima Nova"/>
                <a:ea typeface="Proxima Nova"/>
                <a:cs typeface="Proxima Nova"/>
                <a:sym typeface="Proxima Nova"/>
              </a:rPr>
              <a:t>Analyse statistique des données</a:t>
            </a:r>
            <a:endParaRPr sz="2400" b="1" i="0" u="none" strike="noStrike" cap="none">
              <a:solidFill>
                <a:srgbClr val="091158"/>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3395</Words>
  <Application>Microsoft Macintosh PowerPoint</Application>
  <PresentationFormat>Grand écran</PresentationFormat>
  <Paragraphs>547</Paragraphs>
  <Slides>47</Slides>
  <Notes>47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Roboto Light</vt:lpstr>
      <vt:lpstr>Roboto</vt:lpstr>
      <vt:lpstr>Calibri</vt:lpstr>
      <vt:lpstr>Noto Sans Symbols</vt:lpstr>
      <vt:lpstr>Arial</vt:lpstr>
      <vt:lpstr>Proxima Nova</vt:lpstr>
      <vt:lpstr>Courier New</vt:lpstr>
      <vt:lpstr>Thème Office</vt:lpstr>
      <vt:lpstr>Présentation PowerPoint</vt:lpstr>
      <vt:lpstr>Présentation PowerPoint</vt:lpstr>
      <vt:lpstr>Exploration  &amp; Nettoyage,   Analyse statistique  &amp; Data Visualisation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Text Mining  </vt:lpstr>
      <vt:lpstr>Présentation PowerPoint</vt:lpstr>
      <vt:lpstr>Présentation PowerPoint</vt:lpstr>
      <vt:lpstr>Présentation PowerPoint</vt:lpstr>
      <vt:lpstr>Présentation PowerPoint</vt:lpstr>
      <vt:lpstr>Présentation PowerPoint</vt:lpstr>
      <vt:lpstr>Présentation PowerPoint</vt:lpstr>
      <vt:lpstr>Machine Learning #1: Prédiction des SuperHosts  </vt:lpstr>
      <vt:lpstr> </vt:lpstr>
      <vt:lpstr>Qu’est ce que le statut ‘SuperHost’ … Il est recherché et reconnu </vt:lpstr>
      <vt:lpstr>SuperHost: Comment mettre en place la variable cible ?</vt:lpstr>
      <vt:lpstr>SuperHost: Comment a-t-on obtenu la variable cible ?</vt:lpstr>
      <vt:lpstr>Meilleur performance obtenu avec Random Forest </vt:lpstr>
      <vt:lpstr>Importance des features </vt:lpstr>
      <vt:lpstr> Rappel problématique: Marketing souhaite contacter les potentiels ‘SuperHost’ pour leur offrir une promotion -baisse des frais de service- afin d’augmenter leur attractivité, et augmenter les revenues Airbnb.   </vt:lpstr>
      <vt:lpstr>Machine Learning #2 Prédiction du succès des annonces </vt:lpstr>
      <vt:lpstr> </vt:lpstr>
      <vt:lpstr> </vt:lpstr>
      <vt:lpstr>Présentation PowerPoint</vt:lpstr>
      <vt:lpstr>Présentation PowerPoint</vt:lpstr>
      <vt:lpstr>Présentation PowerPoint</vt:lpstr>
      <vt:lpstr>Utilisation du modèle Random Forest </vt:lpstr>
      <vt:lpstr>Présentation PowerPoint</vt:lpstr>
      <vt:lpstr>Annexes</vt:lpstr>
      <vt:lpstr>Annexes</vt:lpstr>
      <vt:lpstr>Evaluation paramètres 1/2 </vt:lpstr>
      <vt:lpstr>Evaluation paramètres: ROC Curve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Office User</dc:creator>
  <cp:lastModifiedBy>Microsoft Office User</cp:lastModifiedBy>
  <cp:revision>2</cp:revision>
  <dcterms:created xsi:type="dcterms:W3CDTF">2021-09-27T07:43:03Z</dcterms:created>
  <dcterms:modified xsi:type="dcterms:W3CDTF">2021-11-28T15:04:16Z</dcterms:modified>
</cp:coreProperties>
</file>